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1fad6b7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1fad6b7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9091789c9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b9091789c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9c1c4e0d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b9c1c4e0d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1fad6b75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1fad6b75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1fad6b75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1fad6b75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1fad6b75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1fad6b75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fad6b750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fad6b750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9091789c9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b9091789c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1fad6b750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1fad6b750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b9091789c9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b9091789c9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b2ec4625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b2ec4625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9091789c9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b9091789c9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b9091789c9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b9091789c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9091789c9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b9091789c9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a880764a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ba880764a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ba880764a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ba880764a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ba880764a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ba880764a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b9091789c9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b9091789c9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ba880764a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ba880764a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b9091789c9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b9091789c9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bb2ec46258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bb2ec46258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9091789c9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9091789c9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a880764ab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ba880764a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ba880764a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ba880764a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ba880764a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ba880764a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ba880764ab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ba880764ab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ba880764ab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ba880764a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ba880764ab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ba880764ab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ba880764ab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ba880764ab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ba880764ab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ba880764a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ba880764ab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ba880764ab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ba880764ab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ba880764a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9091789c9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9091789c9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bac04f611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bac04f611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b9091789c9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b9091789c9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9c1c4e0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9c1c4e0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9c1c4e0d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9c1c4e0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9091789c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9091789c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9091789c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9091789c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9091789c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9091789c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DI tema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13" Type="http://schemas.openxmlformats.org/officeDocument/2006/relationships/image" Target="../media/image5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hyperlink" Target="https://codalab.lisn.upsaclay.fr/competitions/16618" TargetMode="External"/><Relationship Id="rId6" Type="http://schemas.openxmlformats.org/officeDocument/2006/relationships/hyperlink" Target="https://arxiv.org/abs/2311.18100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hyperlink" Target="https://github.com/AnDiChallenge/andi_datasets/blob/master/source_nbs/tutorials/challenge_two_datasets.ipynb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33.gif"/><Relationship Id="rId6" Type="http://schemas.openxmlformats.org/officeDocument/2006/relationships/hyperlink" Target="https://github.com/AnDiChallenge/andi_datasets/blob/master/source_nbs/tutorials/creating_videos_phenom.ipynb" TargetMode="External"/><Relationship Id="rId7" Type="http://schemas.openxmlformats.org/officeDocument/2006/relationships/hyperlink" Target="https://github.com/AnDiChallenge/andi_datasets/blob/2ed5485d33f358fe4cd44f58f00b7cc1c9aa9dc7/andi_datasets/utils_videos.py#L157" TargetMode="External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Particle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37.png"/><Relationship Id="rId5" Type="http://schemas.openxmlformats.org/officeDocument/2006/relationships/image" Target="../media/image48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Relationship Id="rId8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hyperlink" Target="https://en.wikipedia.org/wiki/Particl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hyperlink" Target="https://github.com/AnDiChallenge/andi_datasets/blob/master/source_nbs/tutorials/challenge_two_submission.ipynb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52.gif"/><Relationship Id="rId7" Type="http://schemas.openxmlformats.org/officeDocument/2006/relationships/hyperlink" Target="https://github.com/AnDiChallenge/andi_datasets/blob/master/source_nbs/tutorials/challenge_two_submission.ipynb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hyperlink" Target="https://github.com/AnDiChallenge/andi_datasets/blob/master/source_nbs/tutorials/challenge_two_submission.ipynb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odalab.lisn.upsaclay.fr/forums/16566/" TargetMode="External"/><Relationship Id="rId4" Type="http://schemas.openxmlformats.org/officeDocument/2006/relationships/hyperlink" Target="https://codalab.lisn.upsaclay.fr/forums/16566/2336/" TargetMode="External"/><Relationship Id="rId9" Type="http://schemas.openxmlformats.org/officeDocument/2006/relationships/image" Target="../media/image61.png"/><Relationship Id="rId5" Type="http://schemas.openxmlformats.org/officeDocument/2006/relationships/hyperlink" Target="https://github.com/AnDiChallenge/andi_datasets/issues" TargetMode="External"/><Relationship Id="rId6" Type="http://schemas.openxmlformats.org/officeDocument/2006/relationships/image" Target="../media/image56.png"/><Relationship Id="rId7" Type="http://schemas.openxmlformats.org/officeDocument/2006/relationships/image" Target="../media/image64.png"/><Relationship Id="rId8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000000"/>
                </a:solidFill>
              </a:rPr>
              <a:t>AnDi 2</a:t>
            </a:r>
            <a:r>
              <a:rPr lang="es" sz="4400">
                <a:solidFill>
                  <a:srgbClr val="000000"/>
                </a:solidFill>
              </a:rPr>
              <a:t> seminar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4294967295" type="subTitle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an end-to-end guide to the challenge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12"/>
            <a:ext cx="9144003" cy="161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27" y="4114789"/>
            <a:ext cx="874750" cy="8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4294967295" type="subTitle"/>
          </p:nvPr>
        </p:nvSpPr>
        <p:spPr>
          <a:xfrm>
            <a:off x="114250" y="3755750"/>
            <a:ext cx="1270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200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challenge website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1856597" y="3755750"/>
            <a:ext cx="87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ct val="77916"/>
              <a:buNone/>
            </a:pPr>
            <a:r>
              <a:rPr lang="es" sz="1200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 manuscript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3876" y="4120055"/>
            <a:ext cx="874800" cy="87477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4294967295" type="subTitle"/>
          </p:nvPr>
        </p:nvSpPr>
        <p:spPr>
          <a:xfrm>
            <a:off x="3820200" y="3755750"/>
            <a:ext cx="105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rganizers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2" name="Google Shape;62;p13"/>
          <p:cNvGrpSpPr/>
          <p:nvPr/>
        </p:nvGrpSpPr>
        <p:grpSpPr>
          <a:xfrm>
            <a:off x="3618282" y="4122273"/>
            <a:ext cx="5267783" cy="660126"/>
            <a:chOff x="3709500" y="4167325"/>
            <a:chExt cx="5267783" cy="660126"/>
          </a:xfrm>
        </p:grpSpPr>
        <p:pic>
          <p:nvPicPr>
            <p:cNvPr id="63" name="Google Shape;63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93716" y="4294591"/>
              <a:ext cx="883567" cy="405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48300" y="4261066"/>
              <a:ext cx="1215353" cy="47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10071" y="4167325"/>
              <a:ext cx="660140" cy="660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675885" y="4203888"/>
              <a:ext cx="470062" cy="586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90062" y="4221665"/>
              <a:ext cx="527114" cy="551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709500" y="4278484"/>
              <a:ext cx="1116175" cy="43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oogle Shape;69;p13"/>
          <p:cNvGrpSpPr/>
          <p:nvPr/>
        </p:nvGrpSpPr>
        <p:grpSpPr>
          <a:xfrm>
            <a:off x="3416475" y="3919563"/>
            <a:ext cx="5601600" cy="1006213"/>
            <a:chOff x="3416475" y="3919563"/>
            <a:chExt cx="5601600" cy="1006213"/>
          </a:xfrm>
        </p:grpSpPr>
        <p:cxnSp>
          <p:nvCxnSpPr>
            <p:cNvPr id="70" name="Google Shape;70;p13"/>
            <p:cNvCxnSpPr/>
            <p:nvPr/>
          </p:nvCxnSpPr>
          <p:spPr>
            <a:xfrm>
              <a:off x="3416475" y="3919575"/>
              <a:ext cx="0" cy="1006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3416475" y="4925775"/>
              <a:ext cx="5601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3416475" y="3919575"/>
              <a:ext cx="398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9018075" y="3919575"/>
              <a:ext cx="0" cy="1006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13"/>
            <p:cNvCxnSpPr/>
            <p:nvPr/>
          </p:nvCxnSpPr>
          <p:spPr>
            <a:xfrm rot="10800000">
              <a:off x="4858275" y="3919563"/>
              <a:ext cx="415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title"/>
          </p:nvPr>
        </p:nvSpPr>
        <p:spPr>
          <a:xfrm>
            <a:off x="97150" y="3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</a:t>
            </a:r>
            <a:r>
              <a:rPr lang="es"/>
              <a:t>Experimental setup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153900" y="1001825"/>
            <a:ext cx="300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Experiment</a:t>
            </a: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biological replicate with fixed interaction model and parameters</a:t>
            </a:r>
            <a:endParaRPr sz="1100"/>
          </a:p>
        </p:txBody>
      </p:sp>
      <p:grpSp>
        <p:nvGrpSpPr>
          <p:cNvPr id="275" name="Google Shape;275;p22"/>
          <p:cNvGrpSpPr/>
          <p:nvPr/>
        </p:nvGrpSpPr>
        <p:grpSpPr>
          <a:xfrm>
            <a:off x="6375875" y="1001825"/>
            <a:ext cx="2818500" cy="2756900"/>
            <a:chOff x="6223475" y="1001825"/>
            <a:chExt cx="2818500" cy="2756900"/>
          </a:xfrm>
        </p:grpSpPr>
        <p:pic>
          <p:nvPicPr>
            <p:cNvPr id="276" name="Google Shape;276;p22"/>
            <p:cNvPicPr preferRelativeResize="0"/>
            <p:nvPr/>
          </p:nvPicPr>
          <p:blipFill rotWithShape="1">
            <a:blip r:embed="rId3">
              <a:alphaModFix/>
            </a:blip>
            <a:srcRect b="3714" l="13795" r="4331" t="12820"/>
            <a:stretch/>
          </p:blipFill>
          <p:spPr>
            <a:xfrm>
              <a:off x="6879900" y="2415550"/>
              <a:ext cx="1183125" cy="134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2"/>
            <p:cNvSpPr txBox="1"/>
            <p:nvPr/>
          </p:nvSpPr>
          <p:spPr>
            <a:xfrm>
              <a:off x="6223475" y="1001825"/>
              <a:ext cx="2818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Trajectory</a:t>
              </a:r>
              <a:endPara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behavior of an individual molecule</a:t>
              </a:r>
              <a:endParaRPr sz="1100"/>
            </a:p>
          </p:txBody>
        </p:sp>
      </p:grpSp>
      <p:grpSp>
        <p:nvGrpSpPr>
          <p:cNvPr id="278" name="Google Shape;278;p22"/>
          <p:cNvGrpSpPr/>
          <p:nvPr/>
        </p:nvGrpSpPr>
        <p:grpSpPr>
          <a:xfrm>
            <a:off x="3315138" y="1001825"/>
            <a:ext cx="2818500" cy="3401675"/>
            <a:chOff x="3162738" y="1001825"/>
            <a:chExt cx="2818500" cy="3401675"/>
          </a:xfrm>
        </p:grpSpPr>
        <p:sp>
          <p:nvSpPr>
            <p:cNvPr id="279" name="Google Shape;279;p22"/>
            <p:cNvSpPr txBox="1"/>
            <p:nvPr/>
          </p:nvSpPr>
          <p:spPr>
            <a:xfrm>
              <a:off x="3162738" y="1001825"/>
              <a:ext cx="2818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Field of view (FOV)</a:t>
              </a:r>
              <a:r>
                <a:rPr lang="es" sz="1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mimics the </a:t>
              </a:r>
              <a:r>
                <a:rPr lang="es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acquisition</a:t>
              </a:r>
              <a:r>
                <a:rPr lang="es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of data in bio-experiments</a:t>
              </a:r>
              <a:endParaRPr sz="1100"/>
            </a:p>
          </p:txBody>
        </p:sp>
        <p:pic>
          <p:nvPicPr>
            <p:cNvPr id="280" name="Google Shape;28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93062" y="2144825"/>
              <a:ext cx="2453075" cy="2258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00" y="2252300"/>
            <a:ext cx="1885891" cy="19744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2"/>
          <p:cNvGrpSpPr/>
          <p:nvPr/>
        </p:nvGrpSpPr>
        <p:grpSpPr>
          <a:xfrm>
            <a:off x="544009" y="2250974"/>
            <a:ext cx="2643091" cy="1977126"/>
            <a:chOff x="544009" y="2250974"/>
            <a:chExt cx="2643091" cy="1977126"/>
          </a:xfrm>
        </p:grpSpPr>
        <p:pic>
          <p:nvPicPr>
            <p:cNvPr id="283" name="Google Shape;28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4009" y="2250974"/>
              <a:ext cx="1885891" cy="19771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4" name="Google Shape;284;p22"/>
            <p:cNvGrpSpPr/>
            <p:nvPr/>
          </p:nvGrpSpPr>
          <p:grpSpPr>
            <a:xfrm>
              <a:off x="1640900" y="2323075"/>
              <a:ext cx="1546200" cy="1827375"/>
              <a:chOff x="1640900" y="2323075"/>
              <a:chExt cx="1546200" cy="1827375"/>
            </a:xfrm>
          </p:grpSpPr>
          <p:cxnSp>
            <p:nvCxnSpPr>
              <p:cNvPr id="285" name="Google Shape;285;p22"/>
              <p:cNvCxnSpPr/>
              <p:nvPr/>
            </p:nvCxnSpPr>
            <p:spPr>
              <a:xfrm flipH="1" rot="10800000">
                <a:off x="1648650" y="2323075"/>
                <a:ext cx="1412700" cy="77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22"/>
              <p:cNvCxnSpPr/>
              <p:nvPr/>
            </p:nvCxnSpPr>
            <p:spPr>
              <a:xfrm>
                <a:off x="1640900" y="3699850"/>
                <a:ext cx="1546200" cy="45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87" name="Google Shape;287;p22"/>
          <p:cNvGrpSpPr/>
          <p:nvPr/>
        </p:nvGrpSpPr>
        <p:grpSpPr>
          <a:xfrm>
            <a:off x="5457738" y="2369625"/>
            <a:ext cx="1532155" cy="1421975"/>
            <a:chOff x="5228975" y="2369625"/>
            <a:chExt cx="1755850" cy="1421975"/>
          </a:xfrm>
        </p:grpSpPr>
        <p:cxnSp>
          <p:nvCxnSpPr>
            <p:cNvPr id="288" name="Google Shape;288;p22"/>
            <p:cNvCxnSpPr/>
            <p:nvPr/>
          </p:nvCxnSpPr>
          <p:spPr>
            <a:xfrm flipH="1" rot="10800000">
              <a:off x="5236725" y="2369625"/>
              <a:ext cx="1748100" cy="25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2"/>
            <p:cNvCxnSpPr/>
            <p:nvPr/>
          </p:nvCxnSpPr>
          <p:spPr>
            <a:xfrm>
              <a:off x="5228975" y="2944700"/>
              <a:ext cx="1546200" cy="846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. </a:t>
            </a:r>
            <a:r>
              <a:rPr lang="es"/>
              <a:t>Trajectories (Track 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>
                <a:solidFill>
                  <a:schemeClr val="lt2"/>
                </a:solidFill>
              </a:rPr>
              <a:t>phenomenological models</a:t>
            </a:r>
            <a:endParaRPr/>
          </a:p>
        </p:txBody>
      </p:sp>
      <p:sp>
        <p:nvSpPr>
          <p:cNvPr id="295" name="Google Shape;295;p23"/>
          <p:cNvSpPr txBox="1"/>
          <p:nvPr>
            <p:ph idx="1" type="body"/>
          </p:nvPr>
        </p:nvSpPr>
        <p:spPr>
          <a:xfrm>
            <a:off x="311700" y="1381075"/>
            <a:ext cx="85206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We try to reproduce the typical behavior of a particle moving in the cell membrane.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→ </a:t>
            </a:r>
            <a:r>
              <a:rPr lang="es" u="sng">
                <a:solidFill>
                  <a:schemeClr val="dk1"/>
                </a:solidFill>
              </a:rPr>
              <a:t>base motion</a:t>
            </a:r>
            <a:r>
              <a:rPr lang="es">
                <a:solidFill>
                  <a:schemeClr val="dk1"/>
                </a:solidFill>
              </a:rPr>
              <a:t>: fractional Brownian motion with </a:t>
            </a:r>
            <a:r>
              <a:rPr i="1" lang="es">
                <a:solidFill>
                  <a:schemeClr val="dk1"/>
                </a:solidFill>
              </a:rPr>
              <a:t>K </a:t>
            </a:r>
            <a:r>
              <a:rPr lang="es">
                <a:solidFill>
                  <a:schemeClr val="dk1"/>
                </a:solidFill>
              </a:rPr>
              <a:t>є [10</a:t>
            </a:r>
            <a:r>
              <a:rPr baseline="30000" lang="es">
                <a:solidFill>
                  <a:schemeClr val="dk1"/>
                </a:solidFill>
              </a:rPr>
              <a:t>-12</a:t>
            </a:r>
            <a:r>
              <a:rPr lang="es">
                <a:solidFill>
                  <a:schemeClr val="dk1"/>
                </a:solidFill>
              </a:rPr>
              <a:t>,</a:t>
            </a:r>
            <a:r>
              <a:rPr lang="es">
                <a:solidFill>
                  <a:schemeClr val="dk1"/>
                </a:solidFill>
              </a:rPr>
              <a:t>10</a:t>
            </a:r>
            <a:r>
              <a:rPr baseline="30000" lang="es">
                <a:solidFill>
                  <a:schemeClr val="dk1"/>
                </a:solidFill>
              </a:rPr>
              <a:t>6</a:t>
            </a:r>
            <a:r>
              <a:rPr lang="es">
                <a:solidFill>
                  <a:schemeClr val="dk1"/>
                </a:solidFill>
              </a:rPr>
              <a:t>]</a:t>
            </a:r>
            <a:r>
              <a:rPr i="1"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dk1"/>
                </a:solidFill>
              </a:rPr>
              <a:t>and α </a:t>
            </a:r>
            <a:r>
              <a:rPr lang="es">
                <a:solidFill>
                  <a:schemeClr val="dk1"/>
                </a:solidFill>
              </a:rPr>
              <a:t>є [0, 2]</a:t>
            </a:r>
            <a:r>
              <a:rPr i="1" lang="e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6" name="Google Shape;2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950" y="162513"/>
            <a:ext cx="2280316" cy="98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3"/>
          <p:cNvGrpSpPr/>
          <p:nvPr/>
        </p:nvGrpSpPr>
        <p:grpSpPr>
          <a:xfrm>
            <a:off x="283925" y="2784548"/>
            <a:ext cx="8591425" cy="2165291"/>
            <a:chOff x="283925" y="2784548"/>
            <a:chExt cx="8591425" cy="2165291"/>
          </a:xfrm>
        </p:grpSpPr>
        <p:pic>
          <p:nvPicPr>
            <p:cNvPr id="298" name="Google Shape;29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925" y="3425453"/>
              <a:ext cx="1511339" cy="1524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53947" y="3425453"/>
              <a:ext cx="1511339" cy="1524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23968" y="3410435"/>
              <a:ext cx="1511339" cy="1524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93990" y="3410435"/>
              <a:ext cx="1511339" cy="1524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64011" y="3410435"/>
              <a:ext cx="1511339" cy="15243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3"/>
            <p:cNvSpPr txBox="1"/>
            <p:nvPr/>
          </p:nvSpPr>
          <p:spPr>
            <a:xfrm>
              <a:off x="315072" y="2784548"/>
              <a:ext cx="5098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From here, we consider 5 different models:</a:t>
              </a:r>
              <a:endParaRPr/>
            </a:p>
          </p:txBody>
        </p:sp>
      </p:grpSp>
      <p:sp>
        <p:nvSpPr>
          <p:cNvPr id="304" name="Google Shape;304;p23"/>
          <p:cNvSpPr txBox="1"/>
          <p:nvPr/>
        </p:nvSpPr>
        <p:spPr>
          <a:xfrm>
            <a:off x="3708800" y="4279350"/>
            <a:ext cx="5365200" cy="708000"/>
          </a:xfrm>
          <a:prstGeom prst="rect">
            <a:avLst/>
          </a:prstGeom>
          <a:solidFill>
            <a:srgbClr val="FFFFFF">
              <a:alpha val="8608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Explore the models at: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s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andi_datasets</a:t>
            </a:r>
            <a:r>
              <a:rPr lang="es" sz="1700">
                <a:latin typeface="Lato"/>
                <a:ea typeface="Lato"/>
                <a:cs typeface="Lato"/>
                <a:sym typeface="Lato"/>
              </a:rPr>
              <a:t> &gt; Tutorials &gt; Challenge 2 datasets (</a:t>
            </a:r>
            <a:r>
              <a:rPr lang="es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s" sz="1700">
                <a:latin typeface="Lato"/>
                <a:ea typeface="Lato"/>
                <a:cs typeface="Lato"/>
                <a:sym typeface="Lato"/>
              </a:rPr>
              <a:t>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. Trajectories (Track 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>
                <a:solidFill>
                  <a:schemeClr val="lt2"/>
                </a:solidFill>
              </a:rPr>
              <a:t>phenomenological models</a:t>
            </a:r>
            <a:endParaRPr/>
          </a:p>
        </p:txBody>
      </p:sp>
      <p:sp>
        <p:nvSpPr>
          <p:cNvPr id="310" name="Google Shape;310;p24"/>
          <p:cNvSpPr txBox="1"/>
          <p:nvPr>
            <p:ph idx="1" type="body"/>
          </p:nvPr>
        </p:nvSpPr>
        <p:spPr>
          <a:xfrm>
            <a:off x="311700" y="1076275"/>
            <a:ext cx="8520600" cy="20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s</a:t>
            </a:r>
            <a:r>
              <a:rPr b="1" lang="es">
                <a:solidFill>
                  <a:schemeClr val="dk1"/>
                </a:solidFill>
              </a:rPr>
              <a:t>ingle-state:</a:t>
            </a:r>
            <a:r>
              <a:rPr lang="es">
                <a:solidFill>
                  <a:schemeClr val="dk1"/>
                </a:solidFill>
              </a:rPr>
              <a:t> trajectory with constant properties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Parameters: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anomalous exponent α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diffusion coefficient </a:t>
            </a:r>
            <a:r>
              <a:rPr i="1" lang="es">
                <a:solidFill>
                  <a:schemeClr val="dk1"/>
                </a:solidFill>
              </a:rPr>
              <a:t>K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5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947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968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990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4011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>
            <a:off x="1965725" y="3333175"/>
            <a:ext cx="7070400" cy="1693800"/>
          </a:xfrm>
          <a:prstGeom prst="rect">
            <a:avLst/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Trajectories (Track 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>
                <a:solidFill>
                  <a:schemeClr val="lt2"/>
                </a:solidFill>
              </a:rPr>
              <a:t>phenomenological models</a:t>
            </a:r>
            <a:endParaRPr/>
          </a:p>
        </p:txBody>
      </p:sp>
      <p:sp>
        <p:nvSpPr>
          <p:cNvPr id="322" name="Google Shape;322;p25"/>
          <p:cNvSpPr txBox="1"/>
          <p:nvPr>
            <p:ph idx="1" type="body"/>
          </p:nvPr>
        </p:nvSpPr>
        <p:spPr>
          <a:xfrm>
            <a:off x="311700" y="1076275"/>
            <a:ext cx="85206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multi</a:t>
            </a:r>
            <a:r>
              <a:rPr b="1" lang="es">
                <a:solidFill>
                  <a:schemeClr val="dk1"/>
                </a:solidFill>
              </a:rPr>
              <a:t>-state:</a:t>
            </a:r>
            <a:r>
              <a:rPr lang="es">
                <a:solidFill>
                  <a:schemeClr val="dk1"/>
                </a:solidFill>
              </a:rPr>
              <a:t> trajectory with random changes between diffusive states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Parameters: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number of states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s">
                <a:solidFill>
                  <a:schemeClr val="dk1"/>
                </a:solidFill>
              </a:rPr>
              <a:t>transition matrix M (rates at which states change)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diffusive properties for each state ( α</a:t>
            </a:r>
            <a:r>
              <a:rPr baseline="-25000" lang="es">
                <a:solidFill>
                  <a:schemeClr val="dk1"/>
                </a:solidFill>
              </a:rPr>
              <a:t>1</a:t>
            </a:r>
            <a:r>
              <a:rPr lang="es">
                <a:solidFill>
                  <a:schemeClr val="dk1"/>
                </a:solidFill>
              </a:rPr>
              <a:t>, α</a:t>
            </a:r>
            <a:r>
              <a:rPr baseline="-25000" lang="es">
                <a:solidFill>
                  <a:schemeClr val="dk1"/>
                </a:solidFill>
              </a:rPr>
              <a:t>2</a:t>
            </a:r>
            <a:r>
              <a:rPr lang="es">
                <a:solidFill>
                  <a:schemeClr val="dk1"/>
                </a:solidFill>
              </a:rPr>
              <a:t>, … and </a:t>
            </a:r>
            <a:r>
              <a:rPr i="1" lang="es">
                <a:solidFill>
                  <a:schemeClr val="dk1"/>
                </a:solidFill>
              </a:rPr>
              <a:t>K</a:t>
            </a:r>
            <a:r>
              <a:rPr baseline="-25000" lang="es">
                <a:solidFill>
                  <a:schemeClr val="dk1"/>
                </a:solidFill>
              </a:rPr>
              <a:t>1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i="1" lang="es">
                <a:solidFill>
                  <a:schemeClr val="dk1"/>
                </a:solidFill>
              </a:rPr>
              <a:t>K</a:t>
            </a:r>
            <a:r>
              <a:rPr baseline="-25000" lang="es">
                <a:solidFill>
                  <a:schemeClr val="dk1"/>
                </a:solidFill>
              </a:rPr>
              <a:t>2</a:t>
            </a:r>
            <a:r>
              <a:rPr lang="es">
                <a:solidFill>
                  <a:schemeClr val="dk1"/>
                </a:solidFill>
              </a:rPr>
              <a:t>, … )</a:t>
            </a:r>
            <a:endParaRPr/>
          </a:p>
        </p:txBody>
      </p:sp>
      <p:pic>
        <p:nvPicPr>
          <p:cNvPr id="323" name="Google Shape;3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5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947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968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990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4011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5"/>
          <p:cNvSpPr/>
          <p:nvPr/>
        </p:nvSpPr>
        <p:spPr>
          <a:xfrm>
            <a:off x="3713875" y="3333175"/>
            <a:ext cx="5322300" cy="1693800"/>
          </a:xfrm>
          <a:prstGeom prst="rect">
            <a:avLst/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5"/>
          <p:cNvSpPr/>
          <p:nvPr/>
        </p:nvSpPr>
        <p:spPr>
          <a:xfrm>
            <a:off x="148467" y="3340750"/>
            <a:ext cx="1756800" cy="1693800"/>
          </a:xfrm>
          <a:prstGeom prst="rect">
            <a:avLst/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Trajectories (Track 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>
                <a:solidFill>
                  <a:schemeClr val="lt2"/>
                </a:solidFill>
              </a:rPr>
              <a:t>phenomenological models</a:t>
            </a:r>
            <a:endParaRPr/>
          </a:p>
        </p:txBody>
      </p:sp>
      <p:sp>
        <p:nvSpPr>
          <p:cNvPr id="335" name="Google Shape;335;p26"/>
          <p:cNvSpPr txBox="1"/>
          <p:nvPr>
            <p:ph idx="1" type="body"/>
          </p:nvPr>
        </p:nvSpPr>
        <p:spPr>
          <a:xfrm>
            <a:off x="311700" y="1076275"/>
            <a:ext cx="85206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dimerization</a:t>
            </a:r>
            <a:r>
              <a:rPr b="1" lang="es">
                <a:solidFill>
                  <a:schemeClr val="dk1"/>
                </a:solidFill>
              </a:rPr>
              <a:t>:</a:t>
            </a:r>
            <a:r>
              <a:rPr lang="es">
                <a:solidFill>
                  <a:schemeClr val="dk1"/>
                </a:solidFill>
              </a:rPr>
              <a:t> particles have certain probability of binding if close to each other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Parameters: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size of the particles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s">
                <a:solidFill>
                  <a:schemeClr val="dk1"/>
                </a:solidFill>
              </a:rPr>
              <a:t>binding / unbinding probability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diffusive properties f</a:t>
            </a:r>
            <a:r>
              <a:rPr lang="es">
                <a:solidFill>
                  <a:schemeClr val="dk1"/>
                </a:solidFill>
              </a:rPr>
              <a:t>or each state ( α</a:t>
            </a:r>
            <a:r>
              <a:rPr baseline="-25000" lang="es">
                <a:solidFill>
                  <a:schemeClr val="dk1"/>
                </a:solidFill>
              </a:rPr>
              <a:t>1</a:t>
            </a:r>
            <a:r>
              <a:rPr lang="es">
                <a:solidFill>
                  <a:schemeClr val="dk1"/>
                </a:solidFill>
              </a:rPr>
              <a:t>, α</a:t>
            </a:r>
            <a:r>
              <a:rPr baseline="-25000" lang="es">
                <a:solidFill>
                  <a:schemeClr val="dk1"/>
                </a:solidFill>
              </a:rPr>
              <a:t>2</a:t>
            </a:r>
            <a:r>
              <a:rPr lang="es">
                <a:solidFill>
                  <a:schemeClr val="dk1"/>
                </a:solidFill>
              </a:rPr>
              <a:t> and </a:t>
            </a:r>
            <a:r>
              <a:rPr i="1" lang="es">
                <a:solidFill>
                  <a:schemeClr val="dk1"/>
                </a:solidFill>
              </a:rPr>
              <a:t>K</a:t>
            </a:r>
            <a:r>
              <a:rPr baseline="-25000" lang="es">
                <a:solidFill>
                  <a:schemeClr val="dk1"/>
                </a:solidFill>
              </a:rPr>
              <a:t>1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i="1" lang="es">
                <a:solidFill>
                  <a:schemeClr val="dk1"/>
                </a:solidFill>
              </a:rPr>
              <a:t>K</a:t>
            </a:r>
            <a:r>
              <a:rPr baseline="-25000" lang="es">
                <a:solidFill>
                  <a:schemeClr val="dk1"/>
                </a:solidFill>
              </a:rPr>
              <a:t>2</a:t>
            </a:r>
            <a:r>
              <a:rPr lang="es">
                <a:solidFill>
                  <a:schemeClr val="dk1"/>
                </a:solidFill>
              </a:rPr>
              <a:t> )</a:t>
            </a:r>
            <a:endParaRPr/>
          </a:p>
        </p:txBody>
      </p:sp>
      <p:pic>
        <p:nvPicPr>
          <p:cNvPr id="336" name="Google Shape;3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5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947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968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990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4011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/>
          <p:nvPr/>
        </p:nvSpPr>
        <p:spPr>
          <a:xfrm>
            <a:off x="5555300" y="3333175"/>
            <a:ext cx="3480900" cy="1693800"/>
          </a:xfrm>
          <a:prstGeom prst="rect">
            <a:avLst/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148483" y="3340750"/>
            <a:ext cx="3416700" cy="1693800"/>
          </a:xfrm>
          <a:prstGeom prst="rect">
            <a:avLst/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Trajectories (Track 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>
                <a:solidFill>
                  <a:schemeClr val="lt2"/>
                </a:solidFill>
              </a:rPr>
              <a:t>phenomenological models</a:t>
            </a:r>
            <a:endParaRPr/>
          </a:p>
        </p:txBody>
      </p:sp>
      <p:sp>
        <p:nvSpPr>
          <p:cNvPr id="348" name="Google Shape;348;p27"/>
          <p:cNvSpPr txBox="1"/>
          <p:nvPr>
            <p:ph idx="1" type="body"/>
          </p:nvPr>
        </p:nvSpPr>
        <p:spPr>
          <a:xfrm>
            <a:off x="311700" y="1076275"/>
            <a:ext cx="8520600" cy="23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transient-confinement</a:t>
            </a:r>
            <a:r>
              <a:rPr b="1" lang="es">
                <a:solidFill>
                  <a:schemeClr val="dk1"/>
                </a:solidFill>
              </a:rPr>
              <a:t>:</a:t>
            </a:r>
            <a:r>
              <a:rPr lang="es">
                <a:solidFill>
                  <a:schemeClr val="dk1"/>
                </a:solidFill>
              </a:rPr>
              <a:t> particles diffuse in an environments of compartments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Parameters: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number / size of compartments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s">
                <a:solidFill>
                  <a:schemeClr val="dk1"/>
                </a:solidFill>
              </a:rPr>
              <a:t>transmittance of the boundary (osmotic)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diffusive properties for each state ( α</a:t>
            </a:r>
            <a:r>
              <a:rPr baseline="-25000" lang="es">
                <a:solidFill>
                  <a:schemeClr val="dk1"/>
                </a:solidFill>
              </a:rPr>
              <a:t>1</a:t>
            </a:r>
            <a:r>
              <a:rPr lang="es">
                <a:solidFill>
                  <a:schemeClr val="dk1"/>
                </a:solidFill>
              </a:rPr>
              <a:t>, α</a:t>
            </a:r>
            <a:r>
              <a:rPr baseline="-25000" lang="es">
                <a:solidFill>
                  <a:schemeClr val="dk1"/>
                </a:solidFill>
              </a:rPr>
              <a:t>2</a:t>
            </a:r>
            <a:r>
              <a:rPr lang="es">
                <a:solidFill>
                  <a:schemeClr val="dk1"/>
                </a:solidFill>
              </a:rPr>
              <a:t> and </a:t>
            </a:r>
            <a:r>
              <a:rPr i="1" lang="es">
                <a:solidFill>
                  <a:schemeClr val="dk1"/>
                </a:solidFill>
              </a:rPr>
              <a:t>K</a:t>
            </a:r>
            <a:r>
              <a:rPr baseline="-25000" lang="es">
                <a:solidFill>
                  <a:schemeClr val="dk1"/>
                </a:solidFill>
              </a:rPr>
              <a:t>1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i="1" lang="es">
                <a:solidFill>
                  <a:schemeClr val="dk1"/>
                </a:solidFill>
              </a:rPr>
              <a:t>K</a:t>
            </a:r>
            <a:r>
              <a:rPr baseline="-25000" lang="es">
                <a:solidFill>
                  <a:schemeClr val="dk1"/>
                </a:solidFill>
              </a:rPr>
              <a:t>2</a:t>
            </a:r>
            <a:r>
              <a:rPr lang="es">
                <a:solidFill>
                  <a:schemeClr val="dk1"/>
                </a:solidFill>
              </a:rPr>
              <a:t>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5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947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968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990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4011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7"/>
          <p:cNvSpPr/>
          <p:nvPr/>
        </p:nvSpPr>
        <p:spPr>
          <a:xfrm>
            <a:off x="7233525" y="3333175"/>
            <a:ext cx="1802700" cy="1693800"/>
          </a:xfrm>
          <a:prstGeom prst="rect">
            <a:avLst/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148471" y="3340750"/>
            <a:ext cx="5251500" cy="1693800"/>
          </a:xfrm>
          <a:prstGeom prst="rect">
            <a:avLst/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Trajectories (Track 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>
                <a:solidFill>
                  <a:schemeClr val="lt2"/>
                </a:solidFill>
              </a:rPr>
              <a:t>phenomenological models</a:t>
            </a:r>
            <a:endParaRPr/>
          </a:p>
        </p:txBody>
      </p:sp>
      <p:sp>
        <p:nvSpPr>
          <p:cNvPr id="361" name="Google Shape;361;p28"/>
          <p:cNvSpPr txBox="1"/>
          <p:nvPr>
            <p:ph idx="1" type="body"/>
          </p:nvPr>
        </p:nvSpPr>
        <p:spPr>
          <a:xfrm>
            <a:off x="311700" y="1076275"/>
            <a:ext cx="8520600" cy="23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quenched-trap</a:t>
            </a:r>
            <a:r>
              <a:rPr b="1" lang="es">
                <a:solidFill>
                  <a:schemeClr val="dk1"/>
                </a:solidFill>
              </a:rPr>
              <a:t>:</a:t>
            </a:r>
            <a:r>
              <a:rPr lang="es">
                <a:solidFill>
                  <a:schemeClr val="dk1"/>
                </a:solidFill>
              </a:rPr>
              <a:t> particles diffuse but can be trapped for certain time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Parameters: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number / size of traps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s">
                <a:solidFill>
                  <a:schemeClr val="dk1"/>
                </a:solidFill>
              </a:rPr>
              <a:t>binding / unbinding probabilities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>
                <a:solidFill>
                  <a:schemeClr val="dk1"/>
                </a:solidFill>
              </a:rPr>
              <a:t>diffusive properties of the </a:t>
            </a:r>
            <a:r>
              <a:rPr i="1" lang="es">
                <a:solidFill>
                  <a:schemeClr val="dk1"/>
                </a:solidFill>
              </a:rPr>
              <a:t>free </a:t>
            </a:r>
            <a:r>
              <a:rPr lang="es">
                <a:solidFill>
                  <a:schemeClr val="dk1"/>
                </a:solidFill>
              </a:rPr>
              <a:t>state (α and </a:t>
            </a:r>
            <a:r>
              <a:rPr i="1" lang="es">
                <a:solidFill>
                  <a:schemeClr val="dk1"/>
                </a:solidFill>
              </a:rPr>
              <a:t>K</a:t>
            </a:r>
            <a:r>
              <a:rPr lang="e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5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947" y="3425453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968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990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4011" y="3410435"/>
            <a:ext cx="1511339" cy="152438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/>
          <p:nvPr/>
        </p:nvSpPr>
        <p:spPr>
          <a:xfrm>
            <a:off x="148476" y="3340750"/>
            <a:ext cx="7007400" cy="1693800"/>
          </a:xfrm>
          <a:prstGeom prst="rect">
            <a:avLst/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	Videos (</a:t>
            </a:r>
            <a:r>
              <a:rPr lang="es"/>
              <a:t>Track 1)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deeptrack based generation</a:t>
            </a:r>
            <a:endParaRPr/>
          </a:p>
        </p:txBody>
      </p:sp>
      <p:pic>
        <p:nvPicPr>
          <p:cNvPr id="373" name="Google Shape;373;p29"/>
          <p:cNvPicPr preferRelativeResize="0"/>
          <p:nvPr/>
        </p:nvPicPr>
        <p:blipFill rotWithShape="1">
          <a:blip r:embed="rId3">
            <a:alphaModFix/>
          </a:blip>
          <a:srcRect b="3714" l="13795" r="4331" t="12820"/>
          <a:stretch/>
        </p:blipFill>
        <p:spPr>
          <a:xfrm>
            <a:off x="1586775" y="1206488"/>
            <a:ext cx="941875" cy="10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375" y="1122451"/>
            <a:ext cx="1581275" cy="1237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375" y="1148150"/>
            <a:ext cx="1148876" cy="1185950"/>
          </a:xfrm>
          <a:prstGeom prst="rect">
            <a:avLst/>
          </a:prstGeom>
          <a:noFill/>
          <a:ln cap="flat" cmpd="sng" w="19050">
            <a:solidFill>
              <a:srgbClr val="7DD37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6" name="Google Shape;376;p29"/>
          <p:cNvCxnSpPr>
            <a:stCxn id="373" idx="3"/>
            <a:endCxn id="374" idx="1"/>
          </p:cNvCxnSpPr>
          <p:nvPr/>
        </p:nvCxnSpPr>
        <p:spPr>
          <a:xfrm>
            <a:off x="2528650" y="1741125"/>
            <a:ext cx="125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29"/>
          <p:cNvCxnSpPr>
            <a:stCxn id="374" idx="3"/>
            <a:endCxn id="375" idx="1"/>
          </p:cNvCxnSpPr>
          <p:nvPr/>
        </p:nvCxnSpPr>
        <p:spPr>
          <a:xfrm>
            <a:off x="5362650" y="1741126"/>
            <a:ext cx="125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29"/>
          <p:cNvSpPr txBox="1"/>
          <p:nvPr/>
        </p:nvSpPr>
        <p:spPr>
          <a:xfrm>
            <a:off x="5829350" y="2981000"/>
            <a:ext cx="3312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iffraction limited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Intensity varies in time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Different intensity particle to particle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blinking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Static noise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79" name="Google Shape;379;p29"/>
          <p:cNvSpPr txBox="1"/>
          <p:nvPr/>
        </p:nvSpPr>
        <p:spPr>
          <a:xfrm>
            <a:off x="-11725" y="28511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trajectories as before</a:t>
            </a:r>
            <a:endParaRPr/>
          </a:p>
        </p:txBody>
      </p:sp>
      <p:cxnSp>
        <p:nvCxnSpPr>
          <p:cNvPr id="380" name="Google Shape;380;p29"/>
          <p:cNvCxnSpPr>
            <a:stCxn id="379" idx="0"/>
            <a:endCxn id="373" idx="2"/>
          </p:cNvCxnSpPr>
          <p:nvPr/>
        </p:nvCxnSpPr>
        <p:spPr>
          <a:xfrm rot="-5400000">
            <a:off x="1485275" y="2278725"/>
            <a:ext cx="575400" cy="5694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1" name="Google Shape;381;p29"/>
          <p:cNvCxnSpPr>
            <a:stCxn id="375" idx="2"/>
            <a:endCxn id="378" idx="0"/>
          </p:cNvCxnSpPr>
          <p:nvPr/>
        </p:nvCxnSpPr>
        <p:spPr>
          <a:xfrm flipH="1" rot="-5400000">
            <a:off x="7014463" y="2509450"/>
            <a:ext cx="646800" cy="2961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2" name="Google Shape;382;p29"/>
          <p:cNvSpPr txBox="1"/>
          <p:nvPr/>
        </p:nvSpPr>
        <p:spPr>
          <a:xfrm>
            <a:off x="268450" y="3532600"/>
            <a:ext cx="4633500" cy="1365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details in </a:t>
            </a:r>
            <a:r>
              <a:rPr b="1"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andi_datasets</a:t>
            </a: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Tutorials &gt; Creating videos (</a:t>
            </a:r>
            <a:r>
              <a:rPr lang="es" sz="15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Default values of props used in the challenge found in </a:t>
            </a:r>
            <a:r>
              <a:rPr lang="es" sz="1500">
                <a:solidFill>
                  <a:schemeClr val="dk1"/>
                </a:solidFill>
                <a:highlight>
                  <a:srgbClr val="D9D9D9"/>
                </a:highlight>
                <a:latin typeface="Lato"/>
                <a:ea typeface="Lato"/>
                <a:cs typeface="Lato"/>
                <a:sym typeface="Lato"/>
              </a:rPr>
              <a:t>utils_videos.transform_to_video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s" sz="15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6370" y="636713"/>
            <a:ext cx="4004349" cy="3123275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/>
          <p:nvPr/>
        </p:nvSpPr>
        <p:spPr>
          <a:xfrm>
            <a:off x="6488950" y="2067300"/>
            <a:ext cx="2357700" cy="1770900"/>
          </a:xfrm>
          <a:prstGeom prst="rect">
            <a:avLst/>
          </a:prstGeom>
          <a:solidFill>
            <a:srgbClr val="FFAC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trajectories</a:t>
            </a:r>
            <a:endParaRPr sz="2200"/>
          </a:p>
        </p:txBody>
      </p:sp>
      <p:grpSp>
        <p:nvGrpSpPr>
          <p:cNvPr id="389" name="Google Shape;389;p30"/>
          <p:cNvGrpSpPr/>
          <p:nvPr/>
        </p:nvGrpSpPr>
        <p:grpSpPr>
          <a:xfrm>
            <a:off x="3096500" y="1310213"/>
            <a:ext cx="3000000" cy="3095113"/>
            <a:chOff x="3096500" y="1310213"/>
            <a:chExt cx="3000000" cy="3095113"/>
          </a:xfrm>
        </p:grpSpPr>
        <p:sp>
          <p:nvSpPr>
            <p:cNvPr id="390" name="Google Shape;390;p30"/>
            <p:cNvSpPr/>
            <p:nvPr/>
          </p:nvSpPr>
          <p:spPr>
            <a:xfrm>
              <a:off x="3884825" y="1310225"/>
              <a:ext cx="1395300" cy="309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 txBox="1"/>
            <p:nvPr/>
          </p:nvSpPr>
          <p:spPr>
            <a:xfrm>
              <a:off x="3096500" y="1310213"/>
              <a:ext cx="300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200">
                  <a:solidFill>
                    <a:schemeClr val="dk1"/>
                  </a:solidFill>
                </a:rPr>
                <a:t>tasks</a:t>
              </a:r>
              <a:endParaRPr/>
            </a:p>
          </p:txBody>
        </p:sp>
      </p:grpSp>
      <p:sp>
        <p:nvSpPr>
          <p:cNvPr id="392" name="Google Shape;392;p30"/>
          <p:cNvSpPr/>
          <p:nvPr/>
        </p:nvSpPr>
        <p:spPr>
          <a:xfrm>
            <a:off x="269225" y="2067300"/>
            <a:ext cx="2357700" cy="1770900"/>
          </a:xfrm>
          <a:prstGeom prst="rect">
            <a:avLst/>
          </a:prstGeom>
          <a:solidFill>
            <a:srgbClr val="7DD3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videos</a:t>
            </a:r>
            <a:endParaRPr sz="2200"/>
          </a:p>
        </p:txBody>
      </p:sp>
      <p:sp>
        <p:nvSpPr>
          <p:cNvPr id="393" name="Google Shape;393;p30"/>
          <p:cNvSpPr/>
          <p:nvPr/>
        </p:nvSpPr>
        <p:spPr>
          <a:xfrm>
            <a:off x="3214850" y="3311625"/>
            <a:ext cx="2763300" cy="80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single-traj</a:t>
            </a:r>
            <a:r>
              <a:rPr lang="es" sz="2200">
                <a:solidFill>
                  <a:schemeClr val="dk1"/>
                </a:solidFill>
              </a:rPr>
              <a:t>ecto</a:t>
            </a:r>
            <a:r>
              <a:rPr lang="es" sz="2200"/>
              <a:t>ry</a:t>
            </a:r>
            <a:endParaRPr sz="2200"/>
          </a:p>
        </p:txBody>
      </p:sp>
      <p:cxnSp>
        <p:nvCxnSpPr>
          <p:cNvPr id="394" name="Google Shape;394;p30"/>
          <p:cNvCxnSpPr>
            <a:stCxn id="392" idx="3"/>
            <a:endCxn id="393" idx="1"/>
          </p:cNvCxnSpPr>
          <p:nvPr/>
        </p:nvCxnSpPr>
        <p:spPr>
          <a:xfrm>
            <a:off x="2626925" y="2952750"/>
            <a:ext cx="588000" cy="76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5" name="Google Shape;395;p30"/>
          <p:cNvGrpSpPr/>
          <p:nvPr/>
        </p:nvGrpSpPr>
        <p:grpSpPr>
          <a:xfrm>
            <a:off x="2626925" y="1920300"/>
            <a:ext cx="3862025" cy="1032450"/>
            <a:chOff x="2626925" y="1920300"/>
            <a:chExt cx="3862025" cy="1032450"/>
          </a:xfrm>
        </p:grpSpPr>
        <p:sp>
          <p:nvSpPr>
            <p:cNvPr id="396" name="Google Shape;396;p30"/>
            <p:cNvSpPr/>
            <p:nvPr/>
          </p:nvSpPr>
          <p:spPr>
            <a:xfrm>
              <a:off x="3214850" y="1920300"/>
              <a:ext cx="2763300" cy="80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200"/>
                <a:t>ensemble</a:t>
              </a:r>
              <a:endParaRPr sz="2200"/>
            </a:p>
          </p:txBody>
        </p:sp>
        <p:cxnSp>
          <p:nvCxnSpPr>
            <p:cNvPr id="397" name="Google Shape;397;p30"/>
            <p:cNvCxnSpPr>
              <a:stCxn id="392" idx="3"/>
              <a:endCxn id="396" idx="1"/>
            </p:cNvCxnSpPr>
            <p:nvPr/>
          </p:nvCxnSpPr>
          <p:spPr>
            <a:xfrm flipH="1" rot="10800000">
              <a:off x="2626925" y="2323950"/>
              <a:ext cx="588000" cy="62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" name="Google Shape;398;p30"/>
            <p:cNvCxnSpPr>
              <a:stCxn id="388" idx="1"/>
              <a:endCxn id="396" idx="3"/>
            </p:cNvCxnSpPr>
            <p:nvPr/>
          </p:nvCxnSpPr>
          <p:spPr>
            <a:xfrm rot="10800000">
              <a:off x="5978050" y="2323950"/>
              <a:ext cx="510900" cy="62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99" name="Google Shape;399;p30"/>
          <p:cNvCxnSpPr>
            <a:stCxn id="388" idx="1"/>
            <a:endCxn id="393" idx="3"/>
          </p:cNvCxnSpPr>
          <p:nvPr/>
        </p:nvCxnSpPr>
        <p:spPr>
          <a:xfrm flipH="1">
            <a:off x="5978050" y="2952750"/>
            <a:ext cx="510900" cy="76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30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4</a:t>
            </a:r>
            <a:r>
              <a:rPr lang="es"/>
              <a:t>.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4.1	 S</a:t>
            </a:r>
            <a:r>
              <a:rPr lang="es"/>
              <a:t>ingle-trajectory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876" y="1750151"/>
            <a:ext cx="942979" cy="943000"/>
          </a:xfrm>
          <a:prstGeom prst="rect">
            <a:avLst/>
          </a:prstGeom>
          <a:noFill/>
          <a:ln cap="flat" cmpd="sng" w="38100">
            <a:solidFill>
              <a:srgbClr val="7DD3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31"/>
          <p:cNvSpPr/>
          <p:nvPr/>
        </p:nvSpPr>
        <p:spPr>
          <a:xfrm>
            <a:off x="890388" y="857550"/>
            <a:ext cx="2357700" cy="670200"/>
          </a:xfrm>
          <a:prstGeom prst="rect">
            <a:avLst/>
          </a:prstGeom>
          <a:solidFill>
            <a:srgbClr val="7DD3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videos</a:t>
            </a:r>
            <a:endParaRPr sz="2200"/>
          </a:p>
        </p:txBody>
      </p:sp>
      <p:grpSp>
        <p:nvGrpSpPr>
          <p:cNvPr id="408" name="Google Shape;408;p31"/>
          <p:cNvGrpSpPr/>
          <p:nvPr/>
        </p:nvGrpSpPr>
        <p:grpSpPr>
          <a:xfrm>
            <a:off x="5408775" y="857550"/>
            <a:ext cx="3039076" cy="4072249"/>
            <a:chOff x="5408775" y="857550"/>
            <a:chExt cx="3039076" cy="4072249"/>
          </a:xfrm>
        </p:grpSpPr>
        <p:pic>
          <p:nvPicPr>
            <p:cNvPr id="409" name="Google Shape;40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08775" y="1820475"/>
              <a:ext cx="3039076" cy="310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31"/>
            <p:cNvSpPr/>
            <p:nvPr/>
          </p:nvSpPr>
          <p:spPr>
            <a:xfrm>
              <a:off x="5895913" y="857550"/>
              <a:ext cx="2357700" cy="670200"/>
            </a:xfrm>
            <a:prstGeom prst="rect">
              <a:avLst/>
            </a:prstGeom>
            <a:solidFill>
              <a:srgbClr val="FFA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Track 2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200"/>
                <a:t>trajectories</a:t>
              </a:r>
              <a:endParaRPr sz="2200"/>
            </a:p>
          </p:txBody>
        </p:sp>
      </p:grpSp>
      <p:grpSp>
        <p:nvGrpSpPr>
          <p:cNvPr id="411" name="Google Shape;411;p31"/>
          <p:cNvGrpSpPr/>
          <p:nvPr/>
        </p:nvGrpSpPr>
        <p:grpSpPr>
          <a:xfrm>
            <a:off x="83100" y="1552550"/>
            <a:ext cx="4533838" cy="3362350"/>
            <a:chOff x="83100" y="1552550"/>
            <a:chExt cx="4533838" cy="3362350"/>
          </a:xfrm>
        </p:grpSpPr>
        <p:sp>
          <p:nvSpPr>
            <p:cNvPr id="412" name="Google Shape;412;p31"/>
            <p:cNvSpPr txBox="1"/>
            <p:nvPr/>
          </p:nvSpPr>
          <p:spPr>
            <a:xfrm>
              <a:off x="569250" y="4453200"/>
              <a:ext cx="3000000" cy="461700"/>
            </a:xfrm>
            <a:prstGeom prst="rect">
              <a:avLst/>
            </a:prstGeom>
            <a:noFill/>
            <a:ln cap="flat" cmpd="sng" w="28575">
              <a:solidFill>
                <a:srgbClr val="7DD3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only predictions for VIPs!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31"/>
            <p:cNvSpPr txBox="1"/>
            <p:nvPr/>
          </p:nvSpPr>
          <p:spPr>
            <a:xfrm>
              <a:off x="2430600" y="3943175"/>
              <a:ext cx="885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X ( px)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14" name="Google Shape;41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15400" y="2259543"/>
              <a:ext cx="1716000" cy="1716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31"/>
            <p:cNvSpPr txBox="1"/>
            <p:nvPr/>
          </p:nvSpPr>
          <p:spPr>
            <a:xfrm>
              <a:off x="3731338" y="2959938"/>
              <a:ext cx="885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Y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( px)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6" name="Google Shape;416;p31"/>
            <p:cNvSpPr txBox="1"/>
            <p:nvPr/>
          </p:nvSpPr>
          <p:spPr>
            <a:xfrm>
              <a:off x="2015400" y="1552550"/>
              <a:ext cx="17160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first frame:</a:t>
              </a: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VIP particles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7" name="Google Shape;417;p31"/>
            <p:cNvSpPr txBox="1"/>
            <p:nvPr/>
          </p:nvSpPr>
          <p:spPr>
            <a:xfrm>
              <a:off x="83100" y="3124350"/>
              <a:ext cx="14118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VIP index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(from 0 to N</a:t>
              </a:r>
              <a:r>
                <a:rPr baseline="-25000"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vip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18" name="Google Shape;418;p31"/>
          <p:cNvCxnSpPr>
            <a:stCxn id="417" idx="3"/>
          </p:cNvCxnSpPr>
          <p:nvPr/>
        </p:nvCxnSpPr>
        <p:spPr>
          <a:xfrm flipH="1" rot="10800000">
            <a:off x="1494900" y="2915550"/>
            <a:ext cx="776100" cy="54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31"/>
          <p:cNvSpPr/>
          <p:nvPr/>
        </p:nvSpPr>
        <p:spPr>
          <a:xfrm>
            <a:off x="3248250" y="938450"/>
            <a:ext cx="2647500" cy="508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1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the Anomalous</a:t>
            </a:r>
            <a:r>
              <a:rPr lang="es"/>
              <a:t> Diffusion </a:t>
            </a:r>
            <a:r>
              <a:rPr lang="es">
                <a:solidFill>
                  <a:srgbClr val="EFEFEF"/>
                </a:solidFill>
              </a:rPr>
              <a:t>challenge 2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1509275" y="813050"/>
            <a:ext cx="59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…. is the random motion of </a:t>
            </a:r>
            <a:r>
              <a:rPr i="1" lang="es" sz="18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particles</a:t>
            </a:r>
            <a:r>
              <a:rPr i="1" lang="es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suspended in a medium. </a:t>
            </a:r>
            <a:endParaRPr i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1" name="Google Shape;81;p14"/>
          <p:cNvGrpSpPr/>
          <p:nvPr/>
        </p:nvGrpSpPr>
        <p:grpSpPr>
          <a:xfrm>
            <a:off x="254975" y="3399863"/>
            <a:ext cx="8348725" cy="1570862"/>
            <a:chOff x="254975" y="3399863"/>
            <a:chExt cx="8348725" cy="1570862"/>
          </a:xfrm>
        </p:grpSpPr>
        <p:pic>
          <p:nvPicPr>
            <p:cNvPr id="82" name="Google Shape;8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4975" y="3399863"/>
              <a:ext cx="5262768" cy="1570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4"/>
            <p:cNvSpPr txBox="1"/>
            <p:nvPr/>
          </p:nvSpPr>
          <p:spPr>
            <a:xfrm>
              <a:off x="6353400" y="3954438"/>
              <a:ext cx="225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800">
                  <a:solidFill>
                    <a:schemeClr val="dk1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… and any dimension.</a:t>
              </a:r>
              <a:endParaRPr i="1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362650" y="1491375"/>
            <a:ext cx="8617849" cy="1467262"/>
            <a:chOff x="362650" y="1491375"/>
            <a:chExt cx="8617849" cy="1467262"/>
          </a:xfrm>
        </p:grpSpPr>
        <p:sp>
          <p:nvSpPr>
            <p:cNvPr id="85" name="Google Shape;85;p14"/>
            <p:cNvSpPr txBox="1"/>
            <p:nvPr/>
          </p:nvSpPr>
          <p:spPr>
            <a:xfrm>
              <a:off x="362650" y="1994150"/>
              <a:ext cx="225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800">
                  <a:solidFill>
                    <a:schemeClr val="dk1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At all scales …</a:t>
              </a:r>
              <a:endParaRPr i="1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86" name="Google Shape;8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22630" y="1491375"/>
              <a:ext cx="5557869" cy="14672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75" y="1051950"/>
            <a:ext cx="3727575" cy="381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32"/>
          <p:cNvGrpSpPr/>
          <p:nvPr/>
        </p:nvGrpSpPr>
        <p:grpSpPr>
          <a:xfrm>
            <a:off x="3566325" y="1838525"/>
            <a:ext cx="5415300" cy="1098900"/>
            <a:chOff x="3566325" y="1838525"/>
            <a:chExt cx="5415300" cy="1098900"/>
          </a:xfrm>
        </p:grpSpPr>
        <p:sp>
          <p:nvSpPr>
            <p:cNvPr id="426" name="Google Shape;426;p32"/>
            <p:cNvSpPr txBox="1"/>
            <p:nvPr/>
          </p:nvSpPr>
          <p:spPr>
            <a:xfrm>
              <a:off x="5005425" y="1838525"/>
              <a:ext cx="3976200" cy="10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Changepoints</a:t>
              </a:r>
              <a:endParaRPr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Char char="-"/>
              </a:pP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from 0 to ? per trajectory</a:t>
              </a: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Char char="-"/>
              </a:pP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</a:t>
              </a: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 segment length = 3 frames</a:t>
              </a:r>
              <a:endParaRPr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27" name="Google Shape;427;p32"/>
            <p:cNvCxnSpPr>
              <a:stCxn id="426" idx="1"/>
            </p:cNvCxnSpPr>
            <p:nvPr/>
          </p:nvCxnSpPr>
          <p:spPr>
            <a:xfrm flipH="1">
              <a:off x="4483125" y="2387975"/>
              <a:ext cx="522300" cy="45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8" name="Google Shape;428;p32"/>
            <p:cNvCxnSpPr>
              <a:stCxn id="426" idx="1"/>
            </p:cNvCxnSpPr>
            <p:nvPr/>
          </p:nvCxnSpPr>
          <p:spPr>
            <a:xfrm rot="10800000">
              <a:off x="3566325" y="1968275"/>
              <a:ext cx="143910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29" name="Google Shape;429;p32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r>
              <a:rPr lang="es"/>
              <a:t>.1	 Single-trajectory task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>
                <a:solidFill>
                  <a:schemeClr val="lt2"/>
                </a:solidFill>
              </a:rPr>
              <a:t>some properties of trajectories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2"/>
          <p:cNvSpPr txBox="1"/>
          <p:nvPr/>
        </p:nvSpPr>
        <p:spPr>
          <a:xfrm>
            <a:off x="5005425" y="718475"/>
            <a:ext cx="3976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Trajectory length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20 to 500 frames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32"/>
          <p:cNvSpPr txBox="1"/>
          <p:nvPr/>
        </p:nvSpPr>
        <p:spPr>
          <a:xfrm>
            <a:off x="5005425" y="3277175"/>
            <a:ext cx="4077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Diffusive properties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trajectory has fixed properties (for each state)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parameters are distanced to allow characterization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475" y="2400800"/>
            <a:ext cx="4709350" cy="22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357400" y="688025"/>
            <a:ext cx="77520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Challenge: 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every trajectory (VIP for Track 1), segment the trajectory and return: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arenR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changepoints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arenR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exponent alpha α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arenR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diffusion coefficient </a:t>
            </a:r>
            <a:r>
              <a:rPr i="1"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arenR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diffusive state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3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r>
              <a:rPr lang="es"/>
              <a:t>.1  Single-trajectory task</a:t>
            </a:r>
            <a:endParaRPr/>
          </a:p>
        </p:txBody>
      </p:sp>
      <p:sp>
        <p:nvSpPr>
          <p:cNvPr id="439" name="Google Shape;439;p33"/>
          <p:cNvSpPr txBox="1"/>
          <p:nvPr/>
        </p:nvSpPr>
        <p:spPr>
          <a:xfrm>
            <a:off x="506425" y="3697375"/>
            <a:ext cx="322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trapping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: confined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i="1"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free</a:t>
            </a:r>
            <a:r>
              <a:rPr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normal / anomalous diffusion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: direction motion (α &gt; 1.9)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0" name="Google Shape;440;p33"/>
          <p:cNvGrpSpPr/>
          <p:nvPr/>
        </p:nvGrpSpPr>
        <p:grpSpPr>
          <a:xfrm>
            <a:off x="1202825" y="2934003"/>
            <a:ext cx="855900" cy="763255"/>
            <a:chOff x="1202825" y="2629300"/>
            <a:chExt cx="855900" cy="543900"/>
          </a:xfrm>
        </p:grpSpPr>
        <p:cxnSp>
          <p:nvCxnSpPr>
            <p:cNvPr id="441" name="Google Shape;441;p33"/>
            <p:cNvCxnSpPr/>
            <p:nvPr/>
          </p:nvCxnSpPr>
          <p:spPr>
            <a:xfrm>
              <a:off x="1630775" y="2776900"/>
              <a:ext cx="0" cy="39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2" name="Google Shape;442;p33"/>
            <p:cNvSpPr/>
            <p:nvPr/>
          </p:nvSpPr>
          <p:spPr>
            <a:xfrm rot="5400000">
              <a:off x="1556975" y="2275150"/>
              <a:ext cx="147600" cy="8559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34"/>
          <p:cNvCxnSpPr/>
          <p:nvPr/>
        </p:nvCxnSpPr>
        <p:spPr>
          <a:xfrm>
            <a:off x="7386000" y="1935950"/>
            <a:ext cx="0" cy="635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4"/>
          <p:cNvCxnSpPr/>
          <p:nvPr/>
        </p:nvCxnSpPr>
        <p:spPr>
          <a:xfrm>
            <a:off x="5717125" y="1935950"/>
            <a:ext cx="0" cy="635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4"/>
          <p:cNvCxnSpPr>
            <a:endCxn id="450" idx="0"/>
          </p:cNvCxnSpPr>
          <p:nvPr/>
        </p:nvCxnSpPr>
        <p:spPr>
          <a:xfrm>
            <a:off x="4115420" y="1935950"/>
            <a:ext cx="1500" cy="635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4"/>
          <p:cNvCxnSpPr>
            <a:endCxn id="452" idx="0"/>
          </p:cNvCxnSpPr>
          <p:nvPr/>
        </p:nvCxnSpPr>
        <p:spPr>
          <a:xfrm>
            <a:off x="3594250" y="1927250"/>
            <a:ext cx="5400" cy="643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3" name="Google Shape;453;p34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r>
              <a:rPr lang="es"/>
              <a:t>.1	 Single-trajectory task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Metrics</a:t>
            </a:r>
            <a:endParaRPr/>
          </a:p>
        </p:txBody>
      </p:sp>
      <p:sp>
        <p:nvSpPr>
          <p:cNvPr id="454" name="Google Shape;454;p34"/>
          <p:cNvSpPr txBox="1"/>
          <p:nvPr/>
        </p:nvSpPr>
        <p:spPr>
          <a:xfrm>
            <a:off x="2417950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3351125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4202750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5522825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2449000" y="192127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1200">
              <a:solidFill>
                <a:schemeClr val="accent2"/>
              </a:solidFill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3359850" y="192127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1200">
              <a:solidFill>
                <a:schemeClr val="accent2"/>
              </a:solidFill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4420550" y="192127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aseline="-25000" sz="1200">
              <a:solidFill>
                <a:schemeClr val="accent2"/>
              </a:solidFill>
            </a:endParaRPr>
          </a:p>
        </p:txBody>
      </p:sp>
      <p:cxnSp>
        <p:nvCxnSpPr>
          <p:cNvPr id="461" name="Google Shape;461;p34"/>
          <p:cNvCxnSpPr/>
          <p:nvPr/>
        </p:nvCxnSpPr>
        <p:spPr>
          <a:xfrm>
            <a:off x="4155959" y="1943650"/>
            <a:ext cx="15207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4"/>
          <p:cNvCxnSpPr/>
          <p:nvPr/>
        </p:nvCxnSpPr>
        <p:spPr>
          <a:xfrm rot="10800000">
            <a:off x="3634059" y="1941425"/>
            <a:ext cx="443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4"/>
          <p:cNvCxnSpPr/>
          <p:nvPr/>
        </p:nvCxnSpPr>
        <p:spPr>
          <a:xfrm rot="10800000">
            <a:off x="2334259" y="1941425"/>
            <a:ext cx="1221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4"/>
          <p:cNvSpPr txBox="1"/>
          <p:nvPr/>
        </p:nvSpPr>
        <p:spPr>
          <a:xfrm>
            <a:off x="850650" y="1299825"/>
            <a:ext cx="8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465" name="Google Shape;465;p34"/>
          <p:cNvSpPr txBox="1"/>
          <p:nvPr/>
        </p:nvSpPr>
        <p:spPr>
          <a:xfrm>
            <a:off x="494550" y="1712800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Predicted</a:t>
            </a:r>
            <a:endParaRPr baseline="-25000" sz="1800">
              <a:solidFill>
                <a:schemeClr val="accent2"/>
              </a:solidFill>
            </a:endParaRPr>
          </a:p>
        </p:txBody>
      </p:sp>
      <p:cxnSp>
        <p:nvCxnSpPr>
          <p:cNvPr id="466" name="Google Shape;466;p34"/>
          <p:cNvCxnSpPr/>
          <p:nvPr/>
        </p:nvCxnSpPr>
        <p:spPr>
          <a:xfrm flipH="1" rot="10800000">
            <a:off x="2360959" y="1524375"/>
            <a:ext cx="957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4"/>
          <p:cNvCxnSpPr/>
          <p:nvPr/>
        </p:nvCxnSpPr>
        <p:spPr>
          <a:xfrm>
            <a:off x="3409467" y="1527525"/>
            <a:ext cx="72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4"/>
          <p:cNvCxnSpPr/>
          <p:nvPr/>
        </p:nvCxnSpPr>
        <p:spPr>
          <a:xfrm>
            <a:off x="4234100" y="1527525"/>
            <a:ext cx="78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4"/>
          <p:cNvCxnSpPr/>
          <p:nvPr/>
        </p:nvCxnSpPr>
        <p:spPr>
          <a:xfrm>
            <a:off x="5124059" y="1527525"/>
            <a:ext cx="142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4"/>
          <p:cNvCxnSpPr/>
          <p:nvPr/>
        </p:nvCxnSpPr>
        <p:spPr>
          <a:xfrm>
            <a:off x="5765059" y="1943650"/>
            <a:ext cx="1541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4"/>
          <p:cNvCxnSpPr/>
          <p:nvPr/>
        </p:nvCxnSpPr>
        <p:spPr>
          <a:xfrm>
            <a:off x="6658084" y="1530675"/>
            <a:ext cx="121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34"/>
          <p:cNvCxnSpPr/>
          <p:nvPr/>
        </p:nvCxnSpPr>
        <p:spPr>
          <a:xfrm>
            <a:off x="7449259" y="1941425"/>
            <a:ext cx="420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34"/>
          <p:cNvSpPr txBox="1"/>
          <p:nvPr/>
        </p:nvSpPr>
        <p:spPr>
          <a:xfrm>
            <a:off x="7163500" y="194142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aseline="-25000" sz="1200">
              <a:solidFill>
                <a:schemeClr val="accent2"/>
              </a:solidFill>
            </a:endParaRPr>
          </a:p>
        </p:txBody>
      </p:sp>
      <p:sp>
        <p:nvSpPr>
          <p:cNvPr id="474" name="Google Shape;474;p34"/>
          <p:cNvSpPr txBox="1"/>
          <p:nvPr/>
        </p:nvSpPr>
        <p:spPr>
          <a:xfrm>
            <a:off x="6842900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475" name="Google Shape;475;p34"/>
          <p:cNvSpPr txBox="1"/>
          <p:nvPr/>
        </p:nvSpPr>
        <p:spPr>
          <a:xfrm>
            <a:off x="3073478" y="674225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CP</a:t>
            </a:r>
            <a:r>
              <a:rPr baseline="-25000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4"/>
          <p:cNvSpPr txBox="1"/>
          <p:nvPr/>
        </p:nvSpPr>
        <p:spPr>
          <a:xfrm>
            <a:off x="3897772" y="674225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CP</a:t>
            </a:r>
            <a:r>
              <a:rPr baseline="-25000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4"/>
          <p:cNvSpPr txBox="1"/>
          <p:nvPr/>
        </p:nvSpPr>
        <p:spPr>
          <a:xfrm>
            <a:off x="4789646" y="674225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CP</a:t>
            </a:r>
            <a:r>
              <a:rPr baseline="-25000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4"/>
          <p:cNvSpPr txBox="1"/>
          <p:nvPr/>
        </p:nvSpPr>
        <p:spPr>
          <a:xfrm>
            <a:off x="6316434" y="674225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CP</a:t>
            </a:r>
            <a:r>
              <a:rPr baseline="-25000" lang="e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79" name="Google Shape;479;p34"/>
          <p:cNvGrpSpPr/>
          <p:nvPr/>
        </p:nvGrpSpPr>
        <p:grpSpPr>
          <a:xfrm>
            <a:off x="3317950" y="2571050"/>
            <a:ext cx="4349761" cy="369300"/>
            <a:chOff x="3317950" y="2342450"/>
            <a:chExt cx="4349761" cy="369300"/>
          </a:xfrm>
        </p:grpSpPr>
        <p:sp>
          <p:nvSpPr>
            <p:cNvPr id="452" name="Google Shape;452;p34"/>
            <p:cNvSpPr txBox="1"/>
            <p:nvPr/>
          </p:nvSpPr>
          <p:spPr>
            <a:xfrm>
              <a:off x="3317950" y="2342450"/>
              <a:ext cx="56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CP’</a:t>
              </a:r>
              <a:r>
                <a:rPr baseline="-25000" lang="es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0" name="Google Shape;450;p34"/>
            <p:cNvSpPr txBox="1"/>
            <p:nvPr/>
          </p:nvSpPr>
          <p:spPr>
            <a:xfrm>
              <a:off x="3835220" y="2342450"/>
              <a:ext cx="56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CP’</a:t>
              </a:r>
              <a:r>
                <a:rPr baseline="-25000" lang="es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0" name="Google Shape;480;p34"/>
            <p:cNvSpPr txBox="1"/>
            <p:nvPr/>
          </p:nvSpPr>
          <p:spPr>
            <a:xfrm>
              <a:off x="5435420" y="2342450"/>
              <a:ext cx="56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CP’</a:t>
              </a:r>
              <a:r>
                <a:rPr baseline="-25000" lang="es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1" name="Google Shape;481;p34"/>
            <p:cNvSpPr txBox="1"/>
            <p:nvPr/>
          </p:nvSpPr>
          <p:spPr>
            <a:xfrm>
              <a:off x="7104311" y="2342450"/>
              <a:ext cx="56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CP’</a:t>
              </a:r>
              <a:r>
                <a:rPr baseline="-25000" lang="es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82" name="Google Shape;482;p34"/>
          <p:cNvCxnSpPr/>
          <p:nvPr/>
        </p:nvCxnSpPr>
        <p:spPr>
          <a:xfrm>
            <a:off x="4179468" y="1043525"/>
            <a:ext cx="0" cy="4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34"/>
          <p:cNvCxnSpPr/>
          <p:nvPr/>
        </p:nvCxnSpPr>
        <p:spPr>
          <a:xfrm>
            <a:off x="6598125" y="1043525"/>
            <a:ext cx="0" cy="4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34"/>
          <p:cNvCxnSpPr/>
          <p:nvPr/>
        </p:nvCxnSpPr>
        <p:spPr>
          <a:xfrm>
            <a:off x="5071340" y="1043525"/>
            <a:ext cx="0" cy="4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34"/>
          <p:cNvCxnSpPr/>
          <p:nvPr/>
        </p:nvCxnSpPr>
        <p:spPr>
          <a:xfrm>
            <a:off x="3355175" y="1043525"/>
            <a:ext cx="0" cy="483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6" name="Google Shape;486;p34"/>
          <p:cNvSpPr txBox="1"/>
          <p:nvPr/>
        </p:nvSpPr>
        <p:spPr>
          <a:xfrm>
            <a:off x="6055800" y="192127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aseline="-25000"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r>
              <a:rPr lang="es"/>
              <a:t>.1	 Single-trajectory task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Metrics</a:t>
            </a:r>
            <a:endParaRPr/>
          </a:p>
        </p:txBody>
      </p:sp>
      <p:cxnSp>
        <p:nvCxnSpPr>
          <p:cNvPr id="492" name="Google Shape;492;p35"/>
          <p:cNvCxnSpPr/>
          <p:nvPr/>
        </p:nvCxnSpPr>
        <p:spPr>
          <a:xfrm>
            <a:off x="4155959" y="1943650"/>
            <a:ext cx="15207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35"/>
          <p:cNvCxnSpPr/>
          <p:nvPr/>
        </p:nvCxnSpPr>
        <p:spPr>
          <a:xfrm rot="10800000">
            <a:off x="3634059" y="1941425"/>
            <a:ext cx="443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35"/>
          <p:cNvCxnSpPr/>
          <p:nvPr/>
        </p:nvCxnSpPr>
        <p:spPr>
          <a:xfrm rot="10800000">
            <a:off x="2334259" y="1941425"/>
            <a:ext cx="1221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35"/>
          <p:cNvSpPr txBox="1"/>
          <p:nvPr/>
        </p:nvSpPr>
        <p:spPr>
          <a:xfrm>
            <a:off x="850650" y="1299825"/>
            <a:ext cx="8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496" name="Google Shape;496;p35"/>
          <p:cNvSpPr txBox="1"/>
          <p:nvPr/>
        </p:nvSpPr>
        <p:spPr>
          <a:xfrm>
            <a:off x="494550" y="1712800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Predicted</a:t>
            </a:r>
            <a:endParaRPr baseline="-25000" sz="1800">
              <a:solidFill>
                <a:schemeClr val="accent2"/>
              </a:solidFill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696000" y="2542400"/>
            <a:ext cx="77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Changepoint detection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35"/>
          <p:cNvSpPr txBox="1"/>
          <p:nvPr/>
        </p:nvSpPr>
        <p:spPr>
          <a:xfrm>
            <a:off x="3077378" y="1150475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CP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35"/>
          <p:cNvSpPr txBox="1"/>
          <p:nvPr/>
        </p:nvSpPr>
        <p:spPr>
          <a:xfrm>
            <a:off x="3901672" y="1150475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CP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35"/>
          <p:cNvSpPr txBox="1"/>
          <p:nvPr/>
        </p:nvSpPr>
        <p:spPr>
          <a:xfrm>
            <a:off x="4793546" y="1150475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CP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1" name="Google Shape;501;p35"/>
          <p:cNvCxnSpPr/>
          <p:nvPr/>
        </p:nvCxnSpPr>
        <p:spPr>
          <a:xfrm flipH="1" rot="10800000">
            <a:off x="2360959" y="1524375"/>
            <a:ext cx="957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5"/>
          <p:cNvCxnSpPr/>
          <p:nvPr/>
        </p:nvCxnSpPr>
        <p:spPr>
          <a:xfrm>
            <a:off x="3409467" y="1527525"/>
            <a:ext cx="72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5"/>
          <p:cNvCxnSpPr/>
          <p:nvPr/>
        </p:nvCxnSpPr>
        <p:spPr>
          <a:xfrm>
            <a:off x="4234100" y="1527525"/>
            <a:ext cx="78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35"/>
          <p:cNvCxnSpPr/>
          <p:nvPr/>
        </p:nvCxnSpPr>
        <p:spPr>
          <a:xfrm>
            <a:off x="5124059" y="1527525"/>
            <a:ext cx="142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35"/>
          <p:cNvSpPr txBox="1"/>
          <p:nvPr/>
        </p:nvSpPr>
        <p:spPr>
          <a:xfrm>
            <a:off x="3317950" y="1961450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CP’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35"/>
          <p:cNvSpPr txBox="1"/>
          <p:nvPr/>
        </p:nvSpPr>
        <p:spPr>
          <a:xfrm>
            <a:off x="3835220" y="1961450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CP’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7" name="Google Shape;507;p35"/>
          <p:cNvCxnSpPr/>
          <p:nvPr/>
        </p:nvCxnSpPr>
        <p:spPr>
          <a:xfrm>
            <a:off x="5765059" y="1943650"/>
            <a:ext cx="1541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35"/>
          <p:cNvCxnSpPr/>
          <p:nvPr/>
        </p:nvCxnSpPr>
        <p:spPr>
          <a:xfrm>
            <a:off x="6658084" y="1530675"/>
            <a:ext cx="121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35"/>
          <p:cNvSpPr txBox="1"/>
          <p:nvPr/>
        </p:nvSpPr>
        <p:spPr>
          <a:xfrm>
            <a:off x="6316434" y="1150475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CP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35"/>
          <p:cNvSpPr txBox="1"/>
          <p:nvPr/>
        </p:nvSpPr>
        <p:spPr>
          <a:xfrm>
            <a:off x="5435420" y="1961450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CP’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1" name="Google Shape;511;p35"/>
          <p:cNvCxnSpPr/>
          <p:nvPr/>
        </p:nvCxnSpPr>
        <p:spPr>
          <a:xfrm>
            <a:off x="7449259" y="1941425"/>
            <a:ext cx="420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35"/>
          <p:cNvSpPr txBox="1"/>
          <p:nvPr/>
        </p:nvSpPr>
        <p:spPr>
          <a:xfrm>
            <a:off x="7104311" y="1961450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CP’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13" name="Google Shape;513;p35"/>
          <p:cNvGrpSpPr/>
          <p:nvPr/>
        </p:nvGrpSpPr>
        <p:grpSpPr>
          <a:xfrm>
            <a:off x="696000" y="1004975"/>
            <a:ext cx="8008026" cy="3249675"/>
            <a:chOff x="696000" y="1004975"/>
            <a:chExt cx="8008026" cy="3249675"/>
          </a:xfrm>
        </p:grpSpPr>
        <p:sp>
          <p:nvSpPr>
            <p:cNvPr id="514" name="Google Shape;514;p35"/>
            <p:cNvSpPr txBox="1"/>
            <p:nvPr/>
          </p:nvSpPr>
          <p:spPr>
            <a:xfrm>
              <a:off x="696000" y="3419600"/>
              <a:ext cx="4980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2)	Calculate Jaccard Similarity Coefficient (</a:t>
              </a:r>
              <a:r>
                <a:rPr b="1" lang="es" sz="15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JSC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) </a:t>
              </a:r>
              <a:r>
                <a:rPr lang="es" sz="15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(Eq. 8)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: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5775800" y="3199400"/>
              <a:ext cx="120000" cy="855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 txBox="1"/>
            <p:nvPr/>
          </p:nvSpPr>
          <p:spPr>
            <a:xfrm>
              <a:off x="5865126" y="3000050"/>
              <a:ext cx="2838900" cy="12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TP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: if |</a:t>
              </a:r>
              <a:r>
                <a:rPr lang="es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CP</a:t>
              </a:r>
              <a:r>
                <a:rPr baseline="-25000" lang="es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 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- </a:t>
              </a:r>
              <a:r>
                <a:rPr lang="es" sz="1500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CP’</a:t>
              </a:r>
              <a:r>
                <a:rPr baseline="-25000" lang="es" sz="1500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i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| &lt; 10 frames</a:t>
              </a:r>
              <a:endParaRPr baseline="-25000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FP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: if not </a:t>
              </a:r>
              <a:r>
                <a:rPr lang="es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CP</a:t>
              </a:r>
              <a:r>
                <a:rPr baseline="-25000" lang="es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</a:t>
              </a:r>
              <a:r>
                <a:rPr baseline="-25000" i="1" lang="es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i="1"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FN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: if not </a:t>
              </a:r>
              <a:r>
                <a:rPr lang="es" sz="1500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CP’</a:t>
              </a:r>
              <a:r>
                <a:rPr baseline="-25000" lang="es" sz="1500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i</a:t>
              </a:r>
              <a:endParaRPr baseline="-25000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17" name="Google Shape;517;p35"/>
            <p:cNvGrpSpPr/>
            <p:nvPr/>
          </p:nvGrpSpPr>
          <p:grpSpPr>
            <a:xfrm>
              <a:off x="3428700" y="1004975"/>
              <a:ext cx="4515334" cy="1494525"/>
              <a:chOff x="3428700" y="1004975"/>
              <a:chExt cx="4515334" cy="1494525"/>
            </a:xfrm>
          </p:grpSpPr>
          <p:sp>
            <p:nvSpPr>
              <p:cNvPr id="518" name="Google Shape;518;p35"/>
              <p:cNvSpPr txBox="1"/>
              <p:nvPr/>
            </p:nvSpPr>
            <p:spPr>
              <a:xfrm>
                <a:off x="3428700" y="1505900"/>
                <a:ext cx="420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b="1" lang="es" sz="15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TP</a:t>
                </a:r>
                <a:endParaRPr/>
              </a:p>
            </p:txBody>
          </p:sp>
          <p:sp>
            <p:nvSpPr>
              <p:cNvPr id="519" name="Google Shape;519;p35"/>
              <p:cNvSpPr txBox="1"/>
              <p:nvPr/>
            </p:nvSpPr>
            <p:spPr>
              <a:xfrm>
                <a:off x="4148013" y="1510350"/>
                <a:ext cx="420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b="1" lang="es" sz="15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TP</a:t>
                </a:r>
                <a:endParaRPr/>
              </a:p>
            </p:txBody>
          </p:sp>
          <p:sp>
            <p:nvSpPr>
              <p:cNvPr id="520" name="Google Shape;520;p35"/>
              <p:cNvSpPr txBox="1"/>
              <p:nvPr/>
            </p:nvSpPr>
            <p:spPr>
              <a:xfrm>
                <a:off x="5841238" y="2084000"/>
                <a:ext cx="420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b="1" lang="es" sz="15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FP</a:t>
                </a:r>
                <a:endParaRPr/>
              </a:p>
            </p:txBody>
          </p:sp>
          <p:sp>
            <p:nvSpPr>
              <p:cNvPr id="521" name="Google Shape;521;p35"/>
              <p:cNvSpPr txBox="1"/>
              <p:nvPr/>
            </p:nvSpPr>
            <p:spPr>
              <a:xfrm>
                <a:off x="5180752" y="1004975"/>
                <a:ext cx="495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b="1" lang="es" sz="15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FN</a:t>
                </a:r>
                <a:endParaRPr/>
              </a:p>
            </p:txBody>
          </p:sp>
          <p:sp>
            <p:nvSpPr>
              <p:cNvPr id="522" name="Google Shape;522;p35"/>
              <p:cNvSpPr txBox="1"/>
              <p:nvPr/>
            </p:nvSpPr>
            <p:spPr>
              <a:xfrm>
                <a:off x="7524034" y="2084000"/>
                <a:ext cx="420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b="1" lang="es" sz="15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FP</a:t>
                </a:r>
                <a:endParaRPr/>
              </a:p>
            </p:txBody>
          </p:sp>
          <p:sp>
            <p:nvSpPr>
              <p:cNvPr id="523" name="Google Shape;523;p35"/>
              <p:cNvSpPr txBox="1"/>
              <p:nvPr/>
            </p:nvSpPr>
            <p:spPr>
              <a:xfrm>
                <a:off x="6643569" y="1004975"/>
                <a:ext cx="495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b="1" lang="es" sz="15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FN</a:t>
                </a:r>
                <a:endParaRPr/>
              </a:p>
            </p:txBody>
          </p:sp>
        </p:grpSp>
      </p:grpSp>
      <p:sp>
        <p:nvSpPr>
          <p:cNvPr id="524" name="Google Shape;524;p35"/>
          <p:cNvSpPr txBox="1"/>
          <p:nvPr/>
        </p:nvSpPr>
        <p:spPr>
          <a:xfrm>
            <a:off x="696000" y="4250600"/>
            <a:ext cx="775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	Calculate Root Mean Square Error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es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RMSE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of TP </a:t>
            </a:r>
            <a:r>
              <a:rPr lang="es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(Eq. 9)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5" name="Google Shape;525;p35"/>
          <p:cNvGrpSpPr/>
          <p:nvPr/>
        </p:nvGrpSpPr>
        <p:grpSpPr>
          <a:xfrm>
            <a:off x="696000" y="1519775"/>
            <a:ext cx="6689934" cy="1899825"/>
            <a:chOff x="696000" y="1519775"/>
            <a:chExt cx="6689934" cy="1899825"/>
          </a:xfrm>
        </p:grpSpPr>
        <p:sp>
          <p:nvSpPr>
            <p:cNvPr id="526" name="Google Shape;526;p35"/>
            <p:cNvSpPr txBox="1"/>
            <p:nvPr/>
          </p:nvSpPr>
          <p:spPr>
            <a:xfrm>
              <a:off x="696000" y="3004100"/>
              <a:ext cx="4980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1)	S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egment pairing by distance between CP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27" name="Google Shape;527;p35"/>
            <p:cNvGrpSpPr/>
            <p:nvPr/>
          </p:nvGrpSpPr>
          <p:grpSpPr>
            <a:xfrm>
              <a:off x="3359078" y="1519775"/>
              <a:ext cx="4026856" cy="441600"/>
              <a:chOff x="3359078" y="1519775"/>
              <a:chExt cx="4026856" cy="441600"/>
            </a:xfrm>
          </p:grpSpPr>
          <p:cxnSp>
            <p:nvCxnSpPr>
              <p:cNvPr id="528" name="Google Shape;528;p35"/>
              <p:cNvCxnSpPr>
                <a:stCxn id="498" idx="2"/>
                <a:endCxn id="505" idx="0"/>
              </p:cNvCxnSpPr>
              <p:nvPr/>
            </p:nvCxnSpPr>
            <p:spPr>
              <a:xfrm>
                <a:off x="3359078" y="1519775"/>
                <a:ext cx="240600" cy="44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29" name="Google Shape;529;p35"/>
              <p:cNvCxnSpPr>
                <a:stCxn id="499" idx="2"/>
                <a:endCxn id="506" idx="0"/>
              </p:cNvCxnSpPr>
              <p:nvPr/>
            </p:nvCxnSpPr>
            <p:spPr>
              <a:xfrm flipH="1">
                <a:off x="4116772" y="1519775"/>
                <a:ext cx="66600" cy="44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30" name="Google Shape;530;p35"/>
              <p:cNvCxnSpPr>
                <a:stCxn id="500" idx="2"/>
                <a:endCxn id="510" idx="0"/>
              </p:cNvCxnSpPr>
              <p:nvPr/>
            </p:nvCxnSpPr>
            <p:spPr>
              <a:xfrm>
                <a:off x="5075246" y="1519775"/>
                <a:ext cx="642000" cy="44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31" name="Google Shape;531;p35"/>
              <p:cNvCxnSpPr>
                <a:stCxn id="509" idx="2"/>
                <a:endCxn id="512" idx="0"/>
              </p:cNvCxnSpPr>
              <p:nvPr/>
            </p:nvCxnSpPr>
            <p:spPr>
              <a:xfrm>
                <a:off x="6598134" y="1519775"/>
                <a:ext cx="787800" cy="44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sp>
        <p:nvSpPr>
          <p:cNvPr id="532" name="Google Shape;532;p35"/>
          <p:cNvSpPr txBox="1"/>
          <p:nvPr/>
        </p:nvSpPr>
        <p:spPr>
          <a:xfrm>
            <a:off x="7125855" y="3583350"/>
            <a:ext cx="210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 |</a:t>
            </a: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CP</a:t>
            </a:r>
            <a:r>
              <a:rPr baseline="-25000"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s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CP’</a:t>
            </a:r>
            <a:r>
              <a:rPr baseline="-25000" lang="es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 &gt; 10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r>
              <a:rPr lang="es"/>
              <a:t>.1	 Single-trajectory task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Metrics</a:t>
            </a:r>
            <a:endParaRPr/>
          </a:p>
        </p:txBody>
      </p:sp>
      <p:cxnSp>
        <p:nvCxnSpPr>
          <p:cNvPr id="538" name="Google Shape;538;p36"/>
          <p:cNvCxnSpPr/>
          <p:nvPr/>
        </p:nvCxnSpPr>
        <p:spPr>
          <a:xfrm>
            <a:off x="4155959" y="1943650"/>
            <a:ext cx="15207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36"/>
          <p:cNvCxnSpPr/>
          <p:nvPr/>
        </p:nvCxnSpPr>
        <p:spPr>
          <a:xfrm rot="10800000">
            <a:off x="3634059" y="1941425"/>
            <a:ext cx="443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36"/>
          <p:cNvCxnSpPr/>
          <p:nvPr/>
        </p:nvCxnSpPr>
        <p:spPr>
          <a:xfrm rot="10800000">
            <a:off x="2334259" y="1941425"/>
            <a:ext cx="1221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36"/>
          <p:cNvSpPr txBox="1"/>
          <p:nvPr/>
        </p:nvSpPr>
        <p:spPr>
          <a:xfrm>
            <a:off x="850650" y="1299825"/>
            <a:ext cx="8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494550" y="1712800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Predicted</a:t>
            </a:r>
            <a:endParaRPr baseline="-25000" sz="1800">
              <a:solidFill>
                <a:schemeClr val="accent2"/>
              </a:solidFill>
            </a:endParaRPr>
          </a:p>
        </p:txBody>
      </p:sp>
      <p:cxnSp>
        <p:nvCxnSpPr>
          <p:cNvPr id="543" name="Google Shape;543;p36"/>
          <p:cNvCxnSpPr>
            <a:stCxn id="544" idx="2"/>
            <a:endCxn id="545" idx="0"/>
          </p:cNvCxnSpPr>
          <p:nvPr/>
        </p:nvCxnSpPr>
        <p:spPr>
          <a:xfrm>
            <a:off x="2839450" y="1561109"/>
            <a:ext cx="1053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6" name="Google Shape;546;p36"/>
          <p:cNvCxnSpPr>
            <a:stCxn id="547" idx="2"/>
            <a:endCxn id="548" idx="0"/>
          </p:cNvCxnSpPr>
          <p:nvPr/>
        </p:nvCxnSpPr>
        <p:spPr>
          <a:xfrm>
            <a:off x="3772625" y="1561109"/>
            <a:ext cx="831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9" name="Google Shape;549;p36"/>
          <p:cNvCxnSpPr>
            <a:endCxn id="550" idx="0"/>
          </p:cNvCxnSpPr>
          <p:nvPr/>
        </p:nvCxnSpPr>
        <p:spPr>
          <a:xfrm>
            <a:off x="5944350" y="1560975"/>
            <a:ext cx="6072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51" name="Google Shape;551;p36"/>
          <p:cNvSpPr txBox="1"/>
          <p:nvPr/>
        </p:nvSpPr>
        <p:spPr>
          <a:xfrm>
            <a:off x="696000" y="2542400"/>
            <a:ext cx="77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Diffusion properties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696000" y="3004100"/>
            <a:ext cx="498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1)	Segment pairing by overlaps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3" name="Google Shape;553;p36"/>
          <p:cNvCxnSpPr/>
          <p:nvPr/>
        </p:nvCxnSpPr>
        <p:spPr>
          <a:xfrm flipH="1" rot="10800000">
            <a:off x="2360959" y="1524375"/>
            <a:ext cx="957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36"/>
          <p:cNvCxnSpPr/>
          <p:nvPr/>
        </p:nvCxnSpPr>
        <p:spPr>
          <a:xfrm>
            <a:off x="3409467" y="1527525"/>
            <a:ext cx="72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36"/>
          <p:cNvCxnSpPr/>
          <p:nvPr/>
        </p:nvCxnSpPr>
        <p:spPr>
          <a:xfrm>
            <a:off x="4234100" y="1527525"/>
            <a:ext cx="78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36"/>
          <p:cNvCxnSpPr/>
          <p:nvPr/>
        </p:nvCxnSpPr>
        <p:spPr>
          <a:xfrm>
            <a:off x="5124059" y="1527525"/>
            <a:ext cx="142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36"/>
          <p:cNvSpPr txBox="1"/>
          <p:nvPr/>
        </p:nvSpPr>
        <p:spPr>
          <a:xfrm>
            <a:off x="696000" y="3419600"/>
            <a:ext cx="50691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2)	From each associated segment (discard not paired!):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 Absolute error (</a:t>
            </a:r>
            <a:r>
              <a:rPr lang="es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MAE, Eq. 11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of α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 squared log error (</a:t>
            </a:r>
            <a:r>
              <a:rPr lang="es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MSLE, Eq. 10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of </a:t>
            </a:r>
            <a:r>
              <a:rPr i="1"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F1-score (</a:t>
            </a:r>
            <a:r>
              <a:rPr lang="es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F1, Eq. 12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of diffusive states </a:t>
            </a:r>
            <a:r>
              <a:rPr i="1"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36"/>
          <p:cNvCxnSpPr/>
          <p:nvPr/>
        </p:nvCxnSpPr>
        <p:spPr>
          <a:xfrm>
            <a:off x="5765059" y="1943650"/>
            <a:ext cx="1541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36"/>
          <p:cNvCxnSpPr/>
          <p:nvPr/>
        </p:nvCxnSpPr>
        <p:spPr>
          <a:xfrm>
            <a:off x="6658084" y="1530675"/>
            <a:ext cx="121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36"/>
          <p:cNvCxnSpPr>
            <a:stCxn id="561" idx="2"/>
            <a:endCxn id="562" idx="0"/>
          </p:cNvCxnSpPr>
          <p:nvPr/>
        </p:nvCxnSpPr>
        <p:spPr>
          <a:xfrm>
            <a:off x="4624250" y="1561109"/>
            <a:ext cx="2922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63" name="Google Shape;563;p36"/>
          <p:cNvCxnSpPr/>
          <p:nvPr/>
        </p:nvCxnSpPr>
        <p:spPr>
          <a:xfrm>
            <a:off x="7449259" y="1941425"/>
            <a:ext cx="420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36"/>
          <p:cNvSpPr txBox="1"/>
          <p:nvPr/>
        </p:nvSpPr>
        <p:spPr>
          <a:xfrm>
            <a:off x="2417950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547" name="Google Shape;547;p36"/>
          <p:cNvSpPr txBox="1"/>
          <p:nvPr/>
        </p:nvSpPr>
        <p:spPr>
          <a:xfrm>
            <a:off x="3351125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561" name="Google Shape;561;p36"/>
          <p:cNvSpPr txBox="1"/>
          <p:nvPr/>
        </p:nvSpPr>
        <p:spPr>
          <a:xfrm>
            <a:off x="4202750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564" name="Google Shape;564;p36"/>
          <p:cNvSpPr txBox="1"/>
          <p:nvPr/>
        </p:nvSpPr>
        <p:spPr>
          <a:xfrm>
            <a:off x="5522825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545" name="Google Shape;545;p36"/>
          <p:cNvSpPr txBox="1"/>
          <p:nvPr/>
        </p:nvSpPr>
        <p:spPr>
          <a:xfrm>
            <a:off x="2449000" y="192127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1200">
              <a:solidFill>
                <a:schemeClr val="accent2"/>
              </a:solidFill>
            </a:endParaRPr>
          </a:p>
        </p:txBody>
      </p:sp>
      <p:sp>
        <p:nvSpPr>
          <p:cNvPr id="548" name="Google Shape;548;p36"/>
          <p:cNvSpPr txBox="1"/>
          <p:nvPr/>
        </p:nvSpPr>
        <p:spPr>
          <a:xfrm>
            <a:off x="3359850" y="192127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1200">
              <a:solidFill>
                <a:schemeClr val="accent2"/>
              </a:solidFill>
            </a:endParaRPr>
          </a:p>
        </p:txBody>
      </p:sp>
      <p:sp>
        <p:nvSpPr>
          <p:cNvPr id="562" name="Google Shape;562;p36"/>
          <p:cNvSpPr txBox="1"/>
          <p:nvPr/>
        </p:nvSpPr>
        <p:spPr>
          <a:xfrm>
            <a:off x="4420550" y="192127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aseline="-25000" sz="1200">
              <a:solidFill>
                <a:schemeClr val="accent2"/>
              </a:solidFill>
            </a:endParaRPr>
          </a:p>
        </p:txBody>
      </p:sp>
      <p:sp>
        <p:nvSpPr>
          <p:cNvPr id="565" name="Google Shape;565;p36"/>
          <p:cNvSpPr txBox="1"/>
          <p:nvPr/>
        </p:nvSpPr>
        <p:spPr>
          <a:xfrm>
            <a:off x="7163500" y="194142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aseline="-25000" sz="1200">
              <a:solidFill>
                <a:schemeClr val="accent2"/>
              </a:solidFill>
            </a:endParaRPr>
          </a:p>
        </p:txBody>
      </p:sp>
      <p:sp>
        <p:nvSpPr>
          <p:cNvPr id="566" name="Google Shape;566;p36"/>
          <p:cNvSpPr txBox="1"/>
          <p:nvPr/>
        </p:nvSpPr>
        <p:spPr>
          <a:xfrm>
            <a:off x="6842900" y="1191809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aseline="-25000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aseline="-25000" i="1" lang="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aseline="-25000" sz="1200">
              <a:solidFill>
                <a:schemeClr val="dk2"/>
              </a:solidFill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6055800" y="1921275"/>
            <a:ext cx="9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α’</a:t>
            </a:r>
            <a:r>
              <a:rPr baseline="-25000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s’</a:t>
            </a:r>
            <a:r>
              <a:rPr baseline="-25000" i="1" lang="es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aseline="-25000" sz="1200">
              <a:solidFill>
                <a:schemeClr val="accent2"/>
              </a:solidFill>
            </a:endParaRPr>
          </a:p>
        </p:txBody>
      </p:sp>
      <p:cxnSp>
        <p:nvCxnSpPr>
          <p:cNvPr id="567" name="Google Shape;567;p36"/>
          <p:cNvCxnSpPr>
            <a:endCxn id="565" idx="0"/>
          </p:cNvCxnSpPr>
          <p:nvPr/>
        </p:nvCxnSpPr>
        <p:spPr>
          <a:xfrm>
            <a:off x="7267450" y="1561025"/>
            <a:ext cx="391800" cy="38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8" name="Google Shape;568;p36"/>
          <p:cNvSpPr txBox="1"/>
          <p:nvPr/>
        </p:nvSpPr>
        <p:spPr>
          <a:xfrm>
            <a:off x="6024625" y="2580350"/>
            <a:ext cx="2944500" cy="23550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Final score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Your final rank is calculated with mean reciprocal rank: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sum(1 / R</a:t>
            </a:r>
            <a:r>
              <a:rPr baseline="-25000"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→ R</a:t>
            </a:r>
            <a:r>
              <a:rPr baseline="-25000"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 your rank at each metric (changepoint + diff. prop.)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7"/>
          <p:cNvSpPr/>
          <p:nvPr/>
        </p:nvSpPr>
        <p:spPr>
          <a:xfrm>
            <a:off x="6488950" y="2067300"/>
            <a:ext cx="2357700" cy="1770900"/>
          </a:xfrm>
          <a:prstGeom prst="rect">
            <a:avLst/>
          </a:prstGeom>
          <a:solidFill>
            <a:srgbClr val="FFAC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trajectories</a:t>
            </a:r>
            <a:endParaRPr sz="2200"/>
          </a:p>
        </p:txBody>
      </p:sp>
      <p:grpSp>
        <p:nvGrpSpPr>
          <p:cNvPr id="574" name="Google Shape;574;p37"/>
          <p:cNvGrpSpPr/>
          <p:nvPr/>
        </p:nvGrpSpPr>
        <p:grpSpPr>
          <a:xfrm>
            <a:off x="3096500" y="1310213"/>
            <a:ext cx="3000000" cy="3095113"/>
            <a:chOff x="3096500" y="1310213"/>
            <a:chExt cx="3000000" cy="3095113"/>
          </a:xfrm>
        </p:grpSpPr>
        <p:sp>
          <p:nvSpPr>
            <p:cNvPr id="575" name="Google Shape;575;p37"/>
            <p:cNvSpPr/>
            <p:nvPr/>
          </p:nvSpPr>
          <p:spPr>
            <a:xfrm>
              <a:off x="3884825" y="1310225"/>
              <a:ext cx="1395300" cy="309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 txBox="1"/>
            <p:nvPr/>
          </p:nvSpPr>
          <p:spPr>
            <a:xfrm>
              <a:off x="3096500" y="1310213"/>
              <a:ext cx="300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200">
                  <a:solidFill>
                    <a:schemeClr val="dk1"/>
                  </a:solidFill>
                </a:rPr>
                <a:t>tasks</a:t>
              </a:r>
              <a:endParaRPr/>
            </a:p>
          </p:txBody>
        </p:sp>
      </p:grpSp>
      <p:sp>
        <p:nvSpPr>
          <p:cNvPr id="577" name="Google Shape;577;p37"/>
          <p:cNvSpPr/>
          <p:nvPr/>
        </p:nvSpPr>
        <p:spPr>
          <a:xfrm>
            <a:off x="269225" y="2067300"/>
            <a:ext cx="2357700" cy="1770900"/>
          </a:xfrm>
          <a:prstGeom prst="rect">
            <a:avLst/>
          </a:prstGeom>
          <a:solidFill>
            <a:srgbClr val="7DD3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videos</a:t>
            </a:r>
            <a:endParaRPr sz="2200"/>
          </a:p>
        </p:txBody>
      </p:sp>
      <p:grpSp>
        <p:nvGrpSpPr>
          <p:cNvPr id="578" name="Google Shape;578;p37"/>
          <p:cNvGrpSpPr/>
          <p:nvPr/>
        </p:nvGrpSpPr>
        <p:grpSpPr>
          <a:xfrm>
            <a:off x="2626925" y="1920300"/>
            <a:ext cx="3862025" cy="1032450"/>
            <a:chOff x="2626925" y="1920300"/>
            <a:chExt cx="3862025" cy="1032450"/>
          </a:xfrm>
        </p:grpSpPr>
        <p:sp>
          <p:nvSpPr>
            <p:cNvPr id="579" name="Google Shape;579;p37"/>
            <p:cNvSpPr/>
            <p:nvPr/>
          </p:nvSpPr>
          <p:spPr>
            <a:xfrm>
              <a:off x="3214850" y="1920300"/>
              <a:ext cx="2763300" cy="80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200"/>
                <a:t>ensemble</a:t>
              </a:r>
              <a:endParaRPr sz="2200"/>
            </a:p>
          </p:txBody>
        </p:sp>
        <p:cxnSp>
          <p:nvCxnSpPr>
            <p:cNvPr id="580" name="Google Shape;580;p37"/>
            <p:cNvCxnSpPr>
              <a:stCxn id="577" idx="3"/>
              <a:endCxn id="579" idx="1"/>
            </p:cNvCxnSpPr>
            <p:nvPr/>
          </p:nvCxnSpPr>
          <p:spPr>
            <a:xfrm flipH="1" rot="10800000">
              <a:off x="2626925" y="2323950"/>
              <a:ext cx="588000" cy="62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1" name="Google Shape;581;p37"/>
            <p:cNvCxnSpPr>
              <a:stCxn id="573" idx="1"/>
              <a:endCxn id="579" idx="3"/>
            </p:cNvCxnSpPr>
            <p:nvPr/>
          </p:nvCxnSpPr>
          <p:spPr>
            <a:xfrm rot="10800000">
              <a:off x="5978050" y="2323950"/>
              <a:ext cx="510900" cy="62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82" name="Google Shape;582;p37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4</a:t>
            </a:r>
            <a:r>
              <a:rPr lang="es"/>
              <a:t>.2 Ensemble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8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4.2 Ensemble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1054828" y="1677967"/>
            <a:ext cx="1724024" cy="1465234"/>
            <a:chOff x="1082625" y="2157301"/>
            <a:chExt cx="2406175" cy="1988646"/>
          </a:xfrm>
        </p:grpSpPr>
        <p:pic>
          <p:nvPicPr>
            <p:cNvPr id="589" name="Google Shape;58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85665" y="2618017"/>
              <a:ext cx="837585" cy="891810"/>
            </a:xfrm>
            <a:prstGeom prst="rect">
              <a:avLst/>
            </a:prstGeom>
            <a:noFill/>
            <a:ln cap="flat" cmpd="sng" w="19050">
              <a:solidFill>
                <a:srgbClr val="7DD37D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0" name="Google Shape;59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2625" y="2741962"/>
              <a:ext cx="837585" cy="891810"/>
            </a:xfrm>
            <a:prstGeom prst="rect">
              <a:avLst/>
            </a:prstGeom>
            <a:noFill/>
            <a:ln cap="flat" cmpd="sng" w="19050">
              <a:solidFill>
                <a:srgbClr val="7DD37D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1" name="Google Shape;591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89339" y="2157301"/>
              <a:ext cx="837585" cy="891810"/>
            </a:xfrm>
            <a:prstGeom prst="rect">
              <a:avLst/>
            </a:prstGeom>
            <a:noFill/>
            <a:ln cap="flat" cmpd="sng" w="19050">
              <a:solidFill>
                <a:srgbClr val="7DD37D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2" name="Google Shape;592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15" y="2878252"/>
              <a:ext cx="837585" cy="891810"/>
            </a:xfrm>
            <a:prstGeom prst="rect">
              <a:avLst/>
            </a:prstGeom>
            <a:noFill/>
            <a:ln cap="flat" cmpd="sng" w="19050">
              <a:solidFill>
                <a:srgbClr val="7DD37D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3" name="Google Shape;593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5045" y="3254137"/>
              <a:ext cx="837585" cy="891810"/>
            </a:xfrm>
            <a:prstGeom prst="rect">
              <a:avLst/>
            </a:prstGeom>
            <a:noFill/>
            <a:ln cap="flat" cmpd="sng" w="19050">
              <a:solidFill>
                <a:srgbClr val="7DD37D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594" name="Google Shape;594;p38"/>
          <p:cNvSpPr/>
          <p:nvPr/>
        </p:nvSpPr>
        <p:spPr>
          <a:xfrm>
            <a:off x="737988" y="857550"/>
            <a:ext cx="2357700" cy="670200"/>
          </a:xfrm>
          <a:prstGeom prst="rect">
            <a:avLst/>
          </a:prstGeom>
          <a:solidFill>
            <a:srgbClr val="7DD3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videos</a:t>
            </a:r>
            <a:endParaRPr sz="2200"/>
          </a:p>
        </p:txBody>
      </p:sp>
      <p:sp>
        <p:nvSpPr>
          <p:cNvPr id="595" name="Google Shape;595;p38"/>
          <p:cNvSpPr/>
          <p:nvPr/>
        </p:nvSpPr>
        <p:spPr>
          <a:xfrm>
            <a:off x="6048313" y="857550"/>
            <a:ext cx="2357700" cy="670200"/>
          </a:xfrm>
          <a:prstGeom prst="rect">
            <a:avLst/>
          </a:prstGeom>
          <a:solidFill>
            <a:srgbClr val="FFAC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trajectories</a:t>
            </a:r>
            <a:endParaRPr sz="2200"/>
          </a:p>
        </p:txBody>
      </p:sp>
      <p:pic>
        <p:nvPicPr>
          <p:cNvPr id="596" name="Google Shape;59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0638" y="1754175"/>
            <a:ext cx="1293075" cy="1284875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7" name="Google Shape;597;p38"/>
          <p:cNvGrpSpPr/>
          <p:nvPr/>
        </p:nvGrpSpPr>
        <p:grpSpPr>
          <a:xfrm>
            <a:off x="2784075" y="1063075"/>
            <a:ext cx="3575850" cy="3936573"/>
            <a:chOff x="2784075" y="1063075"/>
            <a:chExt cx="3575850" cy="3936573"/>
          </a:xfrm>
        </p:grpSpPr>
        <p:pic>
          <p:nvPicPr>
            <p:cNvPr id="598" name="Google Shape;598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84075" y="3369374"/>
              <a:ext cx="3575850" cy="163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38"/>
            <p:cNvSpPr/>
            <p:nvPr/>
          </p:nvSpPr>
          <p:spPr>
            <a:xfrm>
              <a:off x="3317200" y="2117475"/>
              <a:ext cx="2509500" cy="1141200"/>
            </a:xfrm>
            <a:prstGeom prst="downArrowCallout">
              <a:avLst>
                <a:gd fmla="val 25000" name="adj1"/>
                <a:gd fmla="val 27611" name="adj2"/>
                <a:gd fmla="val 25000" name="adj3"/>
                <a:gd fmla="val 27723" name="adj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 txBox="1"/>
            <p:nvPr/>
          </p:nvSpPr>
          <p:spPr>
            <a:xfrm>
              <a:off x="3277963" y="1063075"/>
              <a:ext cx="2588100" cy="10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Challenge</a:t>
              </a:r>
              <a:endParaRPr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for every experiment </a:t>
              </a:r>
              <a:r>
                <a:rPr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distribution of α and K</a:t>
              </a: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601" name="Google Shape;601;p38"/>
          <p:cNvCxnSpPr>
            <a:endCxn id="602" idx="0"/>
          </p:cNvCxnSpPr>
          <p:nvPr/>
        </p:nvCxnSpPr>
        <p:spPr>
          <a:xfrm flipH="1">
            <a:off x="1136972" y="3108650"/>
            <a:ext cx="214500" cy="542700"/>
          </a:xfrm>
          <a:prstGeom prst="straightConnector1">
            <a:avLst/>
          </a:prstGeom>
          <a:noFill/>
          <a:ln cap="flat" cmpd="sng" w="9525">
            <a:solidFill>
              <a:srgbClr val="7DD3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38"/>
          <p:cNvSpPr txBox="1"/>
          <p:nvPr/>
        </p:nvSpPr>
        <p:spPr>
          <a:xfrm>
            <a:off x="186572" y="3651350"/>
            <a:ext cx="1900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all trajectories, not only VIP!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38"/>
          <p:cNvSpPr txBox="1"/>
          <p:nvPr/>
        </p:nvSpPr>
        <p:spPr>
          <a:xfrm>
            <a:off x="6796900" y="3848450"/>
            <a:ext cx="2229300" cy="946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TIP: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if you did single-trajectory, you get ensemble “for free”!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53" y="819150"/>
            <a:ext cx="3175525" cy="18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9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4.2 Ensemble task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>
                <a:solidFill>
                  <a:schemeClr val="lt2"/>
                </a:solidFill>
              </a:rPr>
              <a:t>Metrics</a:t>
            </a:r>
            <a:endParaRPr/>
          </a:p>
        </p:txBody>
      </p:sp>
      <p:grpSp>
        <p:nvGrpSpPr>
          <p:cNvPr id="610" name="Google Shape;610;p39"/>
          <p:cNvGrpSpPr/>
          <p:nvPr/>
        </p:nvGrpSpPr>
        <p:grpSpPr>
          <a:xfrm>
            <a:off x="5969350" y="253500"/>
            <a:ext cx="2861100" cy="1743750"/>
            <a:chOff x="5969350" y="253500"/>
            <a:chExt cx="2861100" cy="1743750"/>
          </a:xfrm>
        </p:grpSpPr>
        <p:cxnSp>
          <p:nvCxnSpPr>
            <p:cNvPr id="611" name="Google Shape;611;p39"/>
            <p:cNvCxnSpPr>
              <a:endCxn id="612" idx="1"/>
            </p:cNvCxnSpPr>
            <p:nvPr/>
          </p:nvCxnSpPr>
          <p:spPr>
            <a:xfrm flipH="1" rot="10800000">
              <a:off x="5969350" y="1069350"/>
              <a:ext cx="607200" cy="927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2" name="Google Shape;612;p39"/>
            <p:cNvSpPr txBox="1"/>
            <p:nvPr/>
          </p:nvSpPr>
          <p:spPr>
            <a:xfrm>
              <a:off x="6576550" y="253500"/>
              <a:ext cx="22539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Distribution are always </a:t>
              </a:r>
              <a:r>
                <a:rPr b="1"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multimodal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. 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Your input is the mean, variance and weight of each “population”.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13" name="Google Shape;613;p39"/>
          <p:cNvSpPr txBox="1"/>
          <p:nvPr/>
        </p:nvSpPr>
        <p:spPr>
          <a:xfrm>
            <a:off x="2831850" y="766425"/>
            <a:ext cx="8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614" name="Google Shape;614;p39"/>
          <p:cNvSpPr txBox="1"/>
          <p:nvPr/>
        </p:nvSpPr>
        <p:spPr>
          <a:xfrm>
            <a:off x="4729225" y="936625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Predicted</a:t>
            </a:r>
            <a:endParaRPr baseline="-25000" sz="1800">
              <a:solidFill>
                <a:schemeClr val="accent2"/>
              </a:solidFill>
            </a:endParaRPr>
          </a:p>
        </p:txBody>
      </p:sp>
      <p:cxnSp>
        <p:nvCxnSpPr>
          <p:cNvPr id="615" name="Google Shape;615;p39"/>
          <p:cNvCxnSpPr/>
          <p:nvPr/>
        </p:nvCxnSpPr>
        <p:spPr>
          <a:xfrm>
            <a:off x="3123650" y="2793250"/>
            <a:ext cx="289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39"/>
          <p:cNvCxnSpPr/>
          <p:nvPr/>
        </p:nvCxnSpPr>
        <p:spPr>
          <a:xfrm>
            <a:off x="3126613" y="3338350"/>
            <a:ext cx="289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39"/>
          <p:cNvSpPr txBox="1"/>
          <p:nvPr/>
        </p:nvSpPr>
        <p:spPr>
          <a:xfrm>
            <a:off x="4439300" y="2695636"/>
            <a:ext cx="25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4410500" y="3285789"/>
            <a:ext cx="3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5793079" y="2793238"/>
            <a:ext cx="41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1500">
              <a:solidFill>
                <a:schemeClr val="dk1"/>
              </a:solidFill>
            </a:endParaRPr>
          </a:p>
        </p:txBody>
      </p:sp>
      <p:sp>
        <p:nvSpPr>
          <p:cNvPr id="620" name="Google Shape;620;p39"/>
          <p:cNvSpPr txBox="1"/>
          <p:nvPr/>
        </p:nvSpPr>
        <p:spPr>
          <a:xfrm>
            <a:off x="5680569" y="3338357"/>
            <a:ext cx="64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10</a:t>
            </a:r>
            <a:r>
              <a:rPr baseline="30000" lang="es" sz="1500"/>
              <a:t>6</a:t>
            </a:r>
            <a:endParaRPr baseline="30000" sz="1500"/>
          </a:p>
        </p:txBody>
      </p:sp>
      <p:sp>
        <p:nvSpPr>
          <p:cNvPr id="621" name="Google Shape;621;p39"/>
          <p:cNvSpPr txBox="1"/>
          <p:nvPr/>
        </p:nvSpPr>
        <p:spPr>
          <a:xfrm>
            <a:off x="2841282" y="3330700"/>
            <a:ext cx="64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r>
              <a:rPr baseline="30000"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-12</a:t>
            </a:r>
            <a:endParaRPr sz="1500"/>
          </a:p>
        </p:txBody>
      </p:sp>
      <p:sp>
        <p:nvSpPr>
          <p:cNvPr id="622" name="Google Shape;622;p39"/>
          <p:cNvSpPr txBox="1"/>
          <p:nvPr/>
        </p:nvSpPr>
        <p:spPr>
          <a:xfrm>
            <a:off x="2953779" y="2793250"/>
            <a:ext cx="41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baseline="-25000" sz="1500">
              <a:solidFill>
                <a:schemeClr val="dk1"/>
              </a:solidFill>
            </a:endParaRPr>
          </a:p>
        </p:txBody>
      </p:sp>
      <p:grpSp>
        <p:nvGrpSpPr>
          <p:cNvPr id="623" name="Google Shape;623;p39"/>
          <p:cNvGrpSpPr/>
          <p:nvPr/>
        </p:nvGrpSpPr>
        <p:grpSpPr>
          <a:xfrm>
            <a:off x="135675" y="2254250"/>
            <a:ext cx="4091700" cy="2729600"/>
            <a:chOff x="135675" y="2254250"/>
            <a:chExt cx="4091700" cy="2729600"/>
          </a:xfrm>
        </p:grpSpPr>
        <p:sp>
          <p:nvSpPr>
            <p:cNvPr id="624" name="Google Shape;624;p39"/>
            <p:cNvSpPr txBox="1"/>
            <p:nvPr/>
          </p:nvSpPr>
          <p:spPr>
            <a:xfrm>
              <a:off x="135675" y="3883450"/>
              <a:ext cx="4091700" cy="11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For both properties: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Wasserstein-1 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dista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nce (</a:t>
              </a:r>
              <a:r>
                <a:rPr lang="es" sz="15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W1, Eq. 3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) between true and predicted distributions.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625" name="Google Shape;625;p39"/>
            <p:cNvCxnSpPr/>
            <p:nvPr/>
          </p:nvCxnSpPr>
          <p:spPr>
            <a:xfrm rot="5400000">
              <a:off x="1042850" y="2416100"/>
              <a:ext cx="1582800" cy="1259100"/>
            </a:xfrm>
            <a:prstGeom prst="bentConnector3">
              <a:avLst>
                <a:gd fmla="val 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626" name="Google Shape;626;p39"/>
          <p:cNvGrpSpPr/>
          <p:nvPr/>
        </p:nvGrpSpPr>
        <p:grpSpPr>
          <a:xfrm>
            <a:off x="6527800" y="2696750"/>
            <a:ext cx="1549200" cy="681000"/>
            <a:chOff x="6527800" y="2696750"/>
            <a:chExt cx="1549200" cy="681000"/>
          </a:xfrm>
        </p:grpSpPr>
        <p:sp>
          <p:nvSpPr>
            <p:cNvPr id="627" name="Google Shape;627;p39"/>
            <p:cNvSpPr/>
            <p:nvPr/>
          </p:nvSpPr>
          <p:spPr>
            <a:xfrm>
              <a:off x="6527800" y="2743200"/>
              <a:ext cx="126900" cy="572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 txBox="1"/>
            <p:nvPr/>
          </p:nvSpPr>
          <p:spPr>
            <a:xfrm>
              <a:off x="6654700" y="2696750"/>
              <a:ext cx="14223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support of each property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0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sp>
        <p:nvSpPr>
          <p:cNvPr id="634" name="Google Shape;634;p40"/>
          <p:cNvSpPr txBox="1"/>
          <p:nvPr/>
        </p:nvSpPr>
        <p:spPr>
          <a:xfrm>
            <a:off x="1067375" y="1408000"/>
            <a:ext cx="736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s" sz="39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https://codalab.lisn.upsaclay.fr/competitions/16618</a:t>
            </a:r>
            <a:endParaRPr sz="39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5" name="Google Shape;6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398" y="2571760"/>
            <a:ext cx="1657200" cy="16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1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pic>
        <p:nvPicPr>
          <p:cNvPr id="641" name="Google Shape;6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700" y="852625"/>
            <a:ext cx="6832600" cy="26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1"/>
          <p:cNvSpPr/>
          <p:nvPr/>
        </p:nvSpPr>
        <p:spPr>
          <a:xfrm>
            <a:off x="1352550" y="2070100"/>
            <a:ext cx="1054200" cy="412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3" name="Google Shape;643;p41"/>
          <p:cNvCxnSpPr>
            <a:stCxn id="642" idx="3"/>
            <a:endCxn id="644" idx="1"/>
          </p:cNvCxnSpPr>
          <p:nvPr/>
        </p:nvCxnSpPr>
        <p:spPr>
          <a:xfrm flipH="1" rot="10800000">
            <a:off x="2406750" y="499300"/>
            <a:ext cx="3264000" cy="177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41"/>
          <p:cNvSpPr txBox="1"/>
          <p:nvPr/>
        </p:nvSpPr>
        <p:spPr>
          <a:xfrm>
            <a:off x="5670825" y="158925"/>
            <a:ext cx="2260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you need to know to succeed in the challenge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831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the Anomalous</a:t>
            </a:r>
            <a:r>
              <a:rPr lang="es"/>
              <a:t> Diffusion </a:t>
            </a:r>
            <a:r>
              <a:rPr lang="es">
                <a:solidFill>
                  <a:srgbClr val="EFEFEF"/>
                </a:solidFill>
              </a:rPr>
              <a:t>challenge 2</a:t>
            </a:r>
            <a:endParaRPr>
              <a:solidFill>
                <a:srgbClr val="EFEFEF"/>
              </a:solidFill>
            </a:endParaRPr>
          </a:p>
        </p:txBody>
      </p:sp>
      <p:grpSp>
        <p:nvGrpSpPr>
          <p:cNvPr id="92" name="Google Shape;92;p15"/>
          <p:cNvGrpSpPr/>
          <p:nvPr/>
        </p:nvGrpSpPr>
        <p:grpSpPr>
          <a:xfrm>
            <a:off x="1023953" y="3074966"/>
            <a:ext cx="2083144" cy="1573482"/>
            <a:chOff x="525350" y="2333270"/>
            <a:chExt cx="3065250" cy="2315306"/>
          </a:xfrm>
        </p:grpSpPr>
        <p:pic>
          <p:nvPicPr>
            <p:cNvPr id="93" name="Google Shape;9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350" y="2333270"/>
              <a:ext cx="3065250" cy="23153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15"/>
            <p:cNvGrpSpPr/>
            <p:nvPr/>
          </p:nvGrpSpPr>
          <p:grpSpPr>
            <a:xfrm>
              <a:off x="909125" y="2333290"/>
              <a:ext cx="2297700" cy="2286577"/>
              <a:chOff x="1594925" y="1447620"/>
              <a:chExt cx="2297700" cy="2715005"/>
            </a:xfrm>
          </p:grpSpPr>
          <p:cxnSp>
            <p:nvCxnSpPr>
              <p:cNvPr id="95" name="Google Shape;95;p15"/>
              <p:cNvCxnSpPr/>
              <p:nvPr/>
            </p:nvCxnSpPr>
            <p:spPr>
              <a:xfrm>
                <a:off x="1594925" y="4162625"/>
                <a:ext cx="2297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15"/>
              <p:cNvCxnSpPr/>
              <p:nvPr/>
            </p:nvCxnSpPr>
            <p:spPr>
              <a:xfrm>
                <a:off x="2743775" y="1447620"/>
                <a:ext cx="0" cy="2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7" name="Google Shape;97;p15"/>
          <p:cNvSpPr txBox="1"/>
          <p:nvPr/>
        </p:nvSpPr>
        <p:spPr>
          <a:xfrm>
            <a:off x="1857950" y="4665825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∆x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" name="Google Shape;98;p15"/>
          <p:cNvGrpSpPr/>
          <p:nvPr/>
        </p:nvGrpSpPr>
        <p:grpSpPr>
          <a:xfrm>
            <a:off x="4482550" y="1439850"/>
            <a:ext cx="4218875" cy="2781725"/>
            <a:chOff x="4482550" y="1439850"/>
            <a:chExt cx="4218875" cy="2781725"/>
          </a:xfrm>
        </p:grpSpPr>
        <p:pic>
          <p:nvPicPr>
            <p:cNvPr id="99" name="Google Shape;9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1175" y="1439850"/>
              <a:ext cx="3065250" cy="2315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" name="Google Shape;100;p15"/>
            <p:cNvGrpSpPr/>
            <p:nvPr/>
          </p:nvGrpSpPr>
          <p:grpSpPr>
            <a:xfrm>
              <a:off x="4482550" y="1698475"/>
              <a:ext cx="4218875" cy="2523100"/>
              <a:chOff x="4482550" y="1698475"/>
              <a:chExt cx="4218875" cy="2523100"/>
            </a:xfrm>
          </p:grpSpPr>
          <p:grpSp>
            <p:nvGrpSpPr>
              <p:cNvPr id="101" name="Google Shape;101;p15"/>
              <p:cNvGrpSpPr/>
              <p:nvPr/>
            </p:nvGrpSpPr>
            <p:grpSpPr>
              <a:xfrm>
                <a:off x="5535075" y="1781450"/>
                <a:ext cx="2975700" cy="2058600"/>
                <a:chOff x="5306475" y="2162450"/>
                <a:chExt cx="2975700" cy="2058600"/>
              </a:xfrm>
            </p:grpSpPr>
            <p:cxnSp>
              <p:nvCxnSpPr>
                <p:cNvPr id="102" name="Google Shape;102;p15"/>
                <p:cNvCxnSpPr/>
                <p:nvPr/>
              </p:nvCxnSpPr>
              <p:spPr>
                <a:xfrm>
                  <a:off x="5306475" y="4221050"/>
                  <a:ext cx="2975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103" name="Google Shape;103;p15"/>
                <p:cNvCxnSpPr/>
                <p:nvPr/>
              </p:nvCxnSpPr>
              <p:spPr>
                <a:xfrm rot="10800000">
                  <a:off x="5306475" y="2162450"/>
                  <a:ext cx="0" cy="205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  <p:sp>
            <p:nvSpPr>
              <p:cNvPr id="104" name="Google Shape;104;p15"/>
              <p:cNvSpPr txBox="1"/>
              <p:nvPr/>
            </p:nvSpPr>
            <p:spPr>
              <a:xfrm>
                <a:off x="8022525" y="3821375"/>
                <a:ext cx="678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time</a:t>
                </a:r>
                <a:endParaRPr i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5" name="Google Shape;105;p15"/>
              <p:cNvSpPr txBox="1"/>
              <p:nvPr/>
            </p:nvSpPr>
            <p:spPr>
              <a:xfrm>
                <a:off x="4482550" y="1698475"/>
                <a:ext cx="1146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position</a:t>
                </a:r>
                <a:endParaRPr i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152400" y="1393950"/>
            <a:ext cx="414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 diffusion ( = Brownian motion)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" name="Google Shape;107;p15"/>
          <p:cNvCxnSpPr/>
          <p:nvPr/>
        </p:nvCxnSpPr>
        <p:spPr>
          <a:xfrm>
            <a:off x="1143575" y="2056075"/>
            <a:ext cx="537600" cy="5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5"/>
          <p:cNvCxnSpPr/>
          <p:nvPr/>
        </p:nvCxnSpPr>
        <p:spPr>
          <a:xfrm flipH="1" rot="10800000">
            <a:off x="1681175" y="2293675"/>
            <a:ext cx="531300" cy="3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5"/>
          <p:cNvCxnSpPr/>
          <p:nvPr/>
        </p:nvCxnSpPr>
        <p:spPr>
          <a:xfrm flipH="1" rot="10800000">
            <a:off x="2212475" y="2237575"/>
            <a:ext cx="1006200" cy="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" name="Google Shape;110;p15"/>
          <p:cNvCxnSpPr/>
          <p:nvPr/>
        </p:nvCxnSpPr>
        <p:spPr>
          <a:xfrm flipH="1" rot="10800000">
            <a:off x="2212475" y="2361050"/>
            <a:ext cx="1006200" cy="5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5"/>
          <p:cNvSpPr txBox="1"/>
          <p:nvPr/>
        </p:nvSpPr>
        <p:spPr>
          <a:xfrm>
            <a:off x="2571425" y="2295450"/>
            <a:ext cx="4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∆x</a:t>
            </a:r>
            <a:endParaRPr i="1"/>
          </a:p>
        </p:txBody>
      </p:sp>
      <p:sp>
        <p:nvSpPr>
          <p:cNvPr id="112" name="Google Shape;112;p15"/>
          <p:cNvSpPr/>
          <p:nvPr/>
        </p:nvSpPr>
        <p:spPr>
          <a:xfrm>
            <a:off x="1627175" y="2571750"/>
            <a:ext cx="101100" cy="10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2172000" y="2237575"/>
            <a:ext cx="101100" cy="10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579400" y="3176600"/>
            <a:ext cx="1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P(</a:t>
            </a:r>
            <a:r>
              <a:rPr i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∆x) = N(0, σ)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6241086" y="3990214"/>
            <a:ext cx="2591589" cy="724961"/>
            <a:chOff x="6241086" y="3990214"/>
            <a:chExt cx="2591589" cy="724961"/>
          </a:xfrm>
        </p:grpSpPr>
        <p:sp>
          <p:nvSpPr>
            <p:cNvPr id="116" name="Google Shape;116;p15"/>
            <p:cNvSpPr txBox="1"/>
            <p:nvPr/>
          </p:nvSpPr>
          <p:spPr>
            <a:xfrm>
              <a:off x="6749475" y="4253475"/>
              <a:ext cx="2083200" cy="461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MSD ~ </a:t>
              </a:r>
              <a:r>
                <a:rPr b="1" i="1" lang="es" sz="18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K</a:t>
              </a:r>
              <a:r>
                <a:rPr i="1" lang="es" sz="18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i="1"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</a:t>
              </a:r>
              <a:endParaRPr i="1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17" name="Google Shape;117;p15"/>
            <p:cNvCxnSpPr>
              <a:stCxn id="118" idx="3"/>
              <a:endCxn id="116" idx="1"/>
            </p:cNvCxnSpPr>
            <p:nvPr/>
          </p:nvCxnSpPr>
          <p:spPr>
            <a:xfrm>
              <a:off x="6241086" y="3990214"/>
              <a:ext cx="508500" cy="494100"/>
            </a:xfrm>
            <a:prstGeom prst="curvedConnector3">
              <a:avLst>
                <a:gd fmla="val 49989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19" name="Google Shape;119;p15"/>
          <p:cNvGrpSpPr/>
          <p:nvPr/>
        </p:nvGrpSpPr>
        <p:grpSpPr>
          <a:xfrm>
            <a:off x="3667938" y="2597500"/>
            <a:ext cx="2701225" cy="2409050"/>
            <a:chOff x="3667938" y="2597500"/>
            <a:chExt cx="2701225" cy="2409050"/>
          </a:xfrm>
        </p:grpSpPr>
        <p:grpSp>
          <p:nvGrpSpPr>
            <p:cNvPr id="120" name="Google Shape;120;p15"/>
            <p:cNvGrpSpPr/>
            <p:nvPr/>
          </p:nvGrpSpPr>
          <p:grpSpPr>
            <a:xfrm>
              <a:off x="3667938" y="3262799"/>
              <a:ext cx="2701225" cy="1743751"/>
              <a:chOff x="4050150" y="3399749"/>
              <a:chExt cx="2701225" cy="1743751"/>
            </a:xfrm>
          </p:grpSpPr>
          <p:sp>
            <p:nvSpPr>
              <p:cNvPr id="121" name="Google Shape;121;p15"/>
              <p:cNvSpPr txBox="1"/>
              <p:nvPr/>
            </p:nvSpPr>
            <p:spPr>
              <a:xfrm>
                <a:off x="6072475" y="4743300"/>
                <a:ext cx="678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time</a:t>
                </a:r>
                <a:endParaRPr i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" name="Google Shape;122;p15"/>
              <p:cNvSpPr txBox="1"/>
              <p:nvPr/>
            </p:nvSpPr>
            <p:spPr>
              <a:xfrm>
                <a:off x="4050150" y="3927050"/>
                <a:ext cx="678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MSD</a:t>
                </a:r>
                <a:endParaRPr i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118" name="Google Shape;118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97249" y="3399749"/>
                <a:ext cx="1926050" cy="145483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123" name="Google Shape;123;p15"/>
              <p:cNvCxnSpPr/>
              <p:nvPr/>
            </p:nvCxnSpPr>
            <p:spPr>
              <a:xfrm flipH="1" rot="10800000">
                <a:off x="5226100" y="3709300"/>
                <a:ext cx="585600" cy="480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15"/>
              <p:cNvSpPr txBox="1"/>
              <p:nvPr/>
            </p:nvSpPr>
            <p:spPr>
              <a:xfrm>
                <a:off x="4791525" y="3576800"/>
                <a:ext cx="1146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" sz="1800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rPr>
                  <a:t>K</a:t>
                </a:r>
                <a:endParaRPr i="1" sz="18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125" name="Google Shape;125;p15"/>
            <p:cNvCxnSpPr>
              <a:stCxn id="99" idx="1"/>
              <a:endCxn id="118" idx="0"/>
            </p:cNvCxnSpPr>
            <p:nvPr/>
          </p:nvCxnSpPr>
          <p:spPr>
            <a:xfrm flipH="1">
              <a:off x="5277975" y="2597500"/>
              <a:ext cx="253200" cy="6654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26" name="Google Shape;126;p15"/>
          <p:cNvSpPr txBox="1"/>
          <p:nvPr/>
        </p:nvSpPr>
        <p:spPr>
          <a:xfrm>
            <a:off x="1509275" y="813050"/>
            <a:ext cx="59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…. is the random motion of </a:t>
            </a:r>
            <a:r>
              <a:rPr i="1" lang="es" sz="18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particles</a:t>
            </a:r>
            <a:r>
              <a:rPr i="1" lang="es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suspended in a medium. </a:t>
            </a:r>
            <a:endParaRPr i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2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pic>
        <p:nvPicPr>
          <p:cNvPr id="650" name="Google Shape;6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325" y="786875"/>
            <a:ext cx="7329349" cy="41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3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pic>
        <p:nvPicPr>
          <p:cNvPr id="656" name="Google Shape;6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00"/>
            <a:ext cx="8839201" cy="236669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3"/>
          <p:cNvSpPr/>
          <p:nvPr/>
        </p:nvSpPr>
        <p:spPr>
          <a:xfrm>
            <a:off x="2217400" y="796134"/>
            <a:ext cx="996300" cy="480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8" name="Google Shape;658;p43"/>
          <p:cNvCxnSpPr>
            <a:stCxn id="657" idx="2"/>
          </p:cNvCxnSpPr>
          <p:nvPr/>
        </p:nvCxnSpPr>
        <p:spPr>
          <a:xfrm flipH="1">
            <a:off x="1866550" y="1277034"/>
            <a:ext cx="849000" cy="1964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43"/>
          <p:cNvSpPr txBox="1"/>
          <p:nvPr/>
        </p:nvSpPr>
        <p:spPr>
          <a:xfrm>
            <a:off x="746200" y="3212250"/>
            <a:ext cx="50850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First, use this tab to register.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Important:</a:t>
            </a:r>
            <a:r>
              <a:rPr lang="es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Participants have to declare belonging to a team (see Terms and Conditions &gt; Registration)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4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pic>
        <p:nvPicPr>
          <p:cNvPr id="665" name="Google Shape;6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00"/>
            <a:ext cx="8839180" cy="23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4"/>
          <p:cNvSpPr/>
          <p:nvPr/>
        </p:nvSpPr>
        <p:spPr>
          <a:xfrm>
            <a:off x="459600" y="1403400"/>
            <a:ext cx="698100" cy="318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44"/>
          <p:cNvCxnSpPr>
            <a:stCxn id="666" idx="2"/>
            <a:endCxn id="668" idx="0"/>
          </p:cNvCxnSpPr>
          <p:nvPr/>
        </p:nvCxnSpPr>
        <p:spPr>
          <a:xfrm>
            <a:off x="808650" y="1722300"/>
            <a:ext cx="1002900" cy="1490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44"/>
          <p:cNvSpPr txBox="1"/>
          <p:nvPr/>
        </p:nvSpPr>
        <p:spPr>
          <a:xfrm>
            <a:off x="746200" y="3212250"/>
            <a:ext cx="213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Description of the data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6075"/>
            <a:ext cx="8839174" cy="1653131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5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sp>
        <p:nvSpPr>
          <p:cNvPr id="675" name="Google Shape;675;p45"/>
          <p:cNvSpPr/>
          <p:nvPr/>
        </p:nvSpPr>
        <p:spPr>
          <a:xfrm>
            <a:off x="2557700" y="1620916"/>
            <a:ext cx="845700" cy="364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p45"/>
          <p:cNvCxnSpPr>
            <a:stCxn id="675" idx="2"/>
          </p:cNvCxnSpPr>
          <p:nvPr/>
        </p:nvCxnSpPr>
        <p:spPr>
          <a:xfrm flipH="1">
            <a:off x="2034950" y="1985716"/>
            <a:ext cx="945600" cy="1263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45"/>
          <p:cNvSpPr txBox="1"/>
          <p:nvPr/>
        </p:nvSpPr>
        <p:spPr>
          <a:xfrm>
            <a:off x="746200" y="3212250"/>
            <a:ext cx="7281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Template data with solutions.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 be generate with </a:t>
            </a:r>
            <a:r>
              <a:rPr b="1" lang="es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andi_dataset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(see Tutorials &gt; Challenge 2 submission, </a:t>
            </a:r>
            <a:r>
              <a:rPr lang="es" sz="15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45"/>
          <p:cNvSpPr/>
          <p:nvPr/>
        </p:nvSpPr>
        <p:spPr>
          <a:xfrm>
            <a:off x="459600" y="1632000"/>
            <a:ext cx="698100" cy="318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6075"/>
            <a:ext cx="8839174" cy="165313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6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2557700" y="1980865"/>
            <a:ext cx="845700" cy="364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46"/>
          <p:cNvCxnSpPr>
            <a:stCxn id="685" idx="2"/>
            <a:endCxn id="687" idx="0"/>
          </p:cNvCxnSpPr>
          <p:nvPr/>
        </p:nvCxnSpPr>
        <p:spPr>
          <a:xfrm flipH="1">
            <a:off x="2808050" y="2345665"/>
            <a:ext cx="172500" cy="257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46"/>
          <p:cNvSpPr txBox="1"/>
          <p:nvPr/>
        </p:nvSpPr>
        <p:spPr>
          <a:xfrm>
            <a:off x="746200" y="2602650"/>
            <a:ext cx="41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Videos and trajectories to characterize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8" name="Google Shape;6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013" y="3097299"/>
            <a:ext cx="3201875" cy="17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950" y="3038788"/>
            <a:ext cx="1865145" cy="187075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0" name="Google Shape;69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9475" y="2796151"/>
            <a:ext cx="1206950" cy="1206950"/>
          </a:xfrm>
          <a:prstGeom prst="rect">
            <a:avLst/>
          </a:prstGeom>
          <a:noFill/>
          <a:ln cap="flat" cmpd="sng" w="28575">
            <a:solidFill>
              <a:srgbClr val="7DD37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91" name="Google Shape;691;p46"/>
          <p:cNvCxnSpPr>
            <a:endCxn id="690" idx="1"/>
          </p:cNvCxnSpPr>
          <p:nvPr/>
        </p:nvCxnSpPr>
        <p:spPr>
          <a:xfrm flipH="1" rot="10800000">
            <a:off x="4259475" y="3399626"/>
            <a:ext cx="870000" cy="480900"/>
          </a:xfrm>
          <a:prstGeom prst="straightConnector1">
            <a:avLst/>
          </a:prstGeom>
          <a:noFill/>
          <a:ln cap="flat" cmpd="sng" w="9525">
            <a:solidFill>
              <a:srgbClr val="7DD3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46"/>
          <p:cNvCxnSpPr>
            <a:endCxn id="689" idx="1"/>
          </p:cNvCxnSpPr>
          <p:nvPr/>
        </p:nvCxnSpPr>
        <p:spPr>
          <a:xfrm flipH="1" rot="10800000">
            <a:off x="4406550" y="3974162"/>
            <a:ext cx="2402400" cy="776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46"/>
          <p:cNvSpPr txBox="1"/>
          <p:nvPr/>
        </p:nvSpPr>
        <p:spPr>
          <a:xfrm>
            <a:off x="209200" y="4507550"/>
            <a:ext cx="6121200" cy="4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details in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andi_datasets &gt; Tutorials &gt;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Challenge 2 submission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s" sz="15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pic>
        <p:nvPicPr>
          <p:cNvPr id="699" name="Google Shape;6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00" y="702925"/>
            <a:ext cx="7991195" cy="42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7"/>
          <p:cNvSpPr/>
          <p:nvPr/>
        </p:nvSpPr>
        <p:spPr>
          <a:xfrm>
            <a:off x="5027700" y="3697966"/>
            <a:ext cx="845700" cy="364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47"/>
          <p:cNvCxnSpPr>
            <a:stCxn id="700" idx="0"/>
            <a:endCxn id="702" idx="2"/>
          </p:cNvCxnSpPr>
          <p:nvPr/>
        </p:nvCxnSpPr>
        <p:spPr>
          <a:xfrm flipH="1" rot="10800000">
            <a:off x="5450550" y="1741366"/>
            <a:ext cx="1361700" cy="195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47"/>
          <p:cNvSpPr txBox="1"/>
          <p:nvPr/>
        </p:nvSpPr>
        <p:spPr>
          <a:xfrm>
            <a:off x="4705875" y="1325850"/>
            <a:ext cx="4212900" cy="4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Most important button, sends your submissions!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47"/>
          <p:cNvSpPr/>
          <p:nvPr/>
        </p:nvSpPr>
        <p:spPr>
          <a:xfrm>
            <a:off x="840600" y="1755745"/>
            <a:ext cx="1265400" cy="318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sp>
        <p:nvSpPr>
          <p:cNvPr id="709" name="Google Shape;709;p48"/>
          <p:cNvSpPr txBox="1"/>
          <p:nvPr/>
        </p:nvSpPr>
        <p:spPr>
          <a:xfrm>
            <a:off x="83100" y="726250"/>
            <a:ext cx="41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Submission, a zip file containing: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0" name="Google Shape;7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75" y="1355275"/>
            <a:ext cx="2689825" cy="2945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48"/>
          <p:cNvGrpSpPr/>
          <p:nvPr/>
        </p:nvGrpSpPr>
        <p:grpSpPr>
          <a:xfrm>
            <a:off x="1441981" y="1325850"/>
            <a:ext cx="7171994" cy="2700016"/>
            <a:chOff x="1441981" y="1325850"/>
            <a:chExt cx="7171994" cy="2700016"/>
          </a:xfrm>
        </p:grpSpPr>
        <p:sp>
          <p:nvSpPr>
            <p:cNvPr id="712" name="Google Shape;712;p48"/>
            <p:cNvSpPr/>
            <p:nvPr/>
          </p:nvSpPr>
          <p:spPr>
            <a:xfrm>
              <a:off x="1491100" y="2259466"/>
              <a:ext cx="845700" cy="3648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3" name="Google Shape;713;p48"/>
            <p:cNvCxnSpPr>
              <a:endCxn id="714" idx="1"/>
            </p:cNvCxnSpPr>
            <p:nvPr/>
          </p:nvCxnSpPr>
          <p:spPr>
            <a:xfrm flipH="1" rot="10800000">
              <a:off x="2329275" y="1666350"/>
              <a:ext cx="2071800" cy="775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5" name="Google Shape;715;p48"/>
            <p:cNvCxnSpPr>
              <a:endCxn id="714" idx="1"/>
            </p:cNvCxnSpPr>
            <p:nvPr/>
          </p:nvCxnSpPr>
          <p:spPr>
            <a:xfrm flipH="1" rot="10800000">
              <a:off x="2301675" y="1666350"/>
              <a:ext cx="2099400" cy="2180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16" name="Google Shape;716;p48"/>
            <p:cNvSpPr/>
            <p:nvPr/>
          </p:nvSpPr>
          <p:spPr>
            <a:xfrm>
              <a:off x="1441981" y="3661066"/>
              <a:ext cx="845700" cy="3648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8"/>
            <p:cNvSpPr txBox="1"/>
            <p:nvPr/>
          </p:nvSpPr>
          <p:spPr>
            <a:xfrm>
              <a:off x="4401075" y="1325850"/>
              <a:ext cx="42129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Predictions for single-trajectory task, for each FOV and each trajectory (VIP for Track 1)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17" name="Google Shape;717;p48"/>
          <p:cNvGrpSpPr/>
          <p:nvPr/>
        </p:nvGrpSpPr>
        <p:grpSpPr>
          <a:xfrm>
            <a:off x="3186150" y="2443849"/>
            <a:ext cx="5759050" cy="2160901"/>
            <a:chOff x="3186150" y="2443849"/>
            <a:chExt cx="5759050" cy="2160901"/>
          </a:xfrm>
        </p:grpSpPr>
        <p:pic>
          <p:nvPicPr>
            <p:cNvPr id="718" name="Google Shape;71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64275" y="2443849"/>
              <a:ext cx="4880925" cy="789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719" name="Google Shape;719;p48"/>
            <p:cNvCxnSpPr>
              <a:stCxn id="720" idx="0"/>
            </p:cNvCxnSpPr>
            <p:nvPr/>
          </p:nvCxnSpPr>
          <p:spPr>
            <a:xfrm rot="10800000">
              <a:off x="4482300" y="3024200"/>
              <a:ext cx="249600" cy="776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0" name="Google Shape;720;p48"/>
            <p:cNvSpPr txBox="1"/>
            <p:nvPr/>
          </p:nvSpPr>
          <p:spPr>
            <a:xfrm>
              <a:off x="3186150" y="3800900"/>
              <a:ext cx="30915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correctly index based on .csv or </a:t>
              </a:r>
              <a:r>
                <a:rPr lang="es" sz="1500" u="sng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index on first frame</a:t>
              </a: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of .tiff (VIP)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721" name="Google Shape;721;p48"/>
            <p:cNvCxnSpPr>
              <a:stCxn id="722" idx="0"/>
            </p:cNvCxnSpPr>
            <p:nvPr/>
          </p:nvCxnSpPr>
          <p:spPr>
            <a:xfrm flipH="1" rot="10800000">
              <a:off x="7823350" y="2982350"/>
              <a:ext cx="8910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2" name="Google Shape;722;p48"/>
            <p:cNvSpPr txBox="1"/>
            <p:nvPr/>
          </p:nvSpPr>
          <p:spPr>
            <a:xfrm>
              <a:off x="6727900" y="4189250"/>
              <a:ext cx="2190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length of the trajectory</a:t>
              </a:r>
              <a:endPara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9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sp>
        <p:nvSpPr>
          <p:cNvPr id="728" name="Google Shape;728;p49"/>
          <p:cNvSpPr txBox="1"/>
          <p:nvPr/>
        </p:nvSpPr>
        <p:spPr>
          <a:xfrm>
            <a:off x="83100" y="726250"/>
            <a:ext cx="41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Submission file: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9" name="Google Shape;7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75" y="1355275"/>
            <a:ext cx="2689825" cy="29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9"/>
          <p:cNvSpPr/>
          <p:nvPr/>
        </p:nvSpPr>
        <p:spPr>
          <a:xfrm>
            <a:off x="1528455" y="2578300"/>
            <a:ext cx="1488900" cy="364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1" name="Google Shape;731;p49"/>
          <p:cNvCxnSpPr>
            <a:stCxn id="730" idx="3"/>
            <a:endCxn id="732" idx="1"/>
          </p:cNvCxnSpPr>
          <p:nvPr/>
        </p:nvCxnSpPr>
        <p:spPr>
          <a:xfrm flipH="1" rot="10800000">
            <a:off x="3017355" y="1152700"/>
            <a:ext cx="1383600" cy="1608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49"/>
          <p:cNvCxnSpPr>
            <a:stCxn id="734" idx="3"/>
            <a:endCxn id="732" idx="1"/>
          </p:cNvCxnSpPr>
          <p:nvPr/>
        </p:nvCxnSpPr>
        <p:spPr>
          <a:xfrm flipH="1" rot="10800000">
            <a:off x="2930875" y="1152700"/>
            <a:ext cx="1470300" cy="300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4" name="Google Shape;734;p49"/>
          <p:cNvSpPr/>
          <p:nvPr/>
        </p:nvSpPr>
        <p:spPr>
          <a:xfrm>
            <a:off x="1441975" y="3979900"/>
            <a:ext cx="1488900" cy="364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9"/>
          <p:cNvSpPr txBox="1"/>
          <p:nvPr/>
        </p:nvSpPr>
        <p:spPr>
          <a:xfrm>
            <a:off x="4401075" y="944850"/>
            <a:ext cx="446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Predictions for ensemble, only one per experiment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5" name="Google Shape;735;p49"/>
          <p:cNvGrpSpPr/>
          <p:nvPr/>
        </p:nvGrpSpPr>
        <p:grpSpPr>
          <a:xfrm>
            <a:off x="3414750" y="1504975"/>
            <a:ext cx="5627925" cy="3518725"/>
            <a:chOff x="3414750" y="1504975"/>
            <a:chExt cx="5627925" cy="3518725"/>
          </a:xfrm>
        </p:grpSpPr>
        <p:pic>
          <p:nvPicPr>
            <p:cNvPr id="736" name="Google Shape;73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35125" y="1504975"/>
              <a:ext cx="3048000" cy="19240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737" name="Google Shape;737;p49"/>
            <p:cNvCxnSpPr/>
            <p:nvPr/>
          </p:nvCxnSpPr>
          <p:spPr>
            <a:xfrm flipH="1" rot="10800000">
              <a:off x="4205050" y="1817600"/>
              <a:ext cx="1429800" cy="1807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8" name="Google Shape;738;p49"/>
            <p:cNvSpPr txBox="1"/>
            <p:nvPr/>
          </p:nvSpPr>
          <p:spPr>
            <a:xfrm>
              <a:off x="3414750" y="3572300"/>
              <a:ext cx="3532200" cy="14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names of models: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single_state, multi_state, immobile_traps, dimerization, confinement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s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(not accounted for metrics!)</a:t>
              </a:r>
              <a:endPara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739" name="Google Shape;739;p49"/>
            <p:cNvCxnSpPr>
              <a:stCxn id="740" idx="0"/>
            </p:cNvCxnSpPr>
            <p:nvPr/>
          </p:nvCxnSpPr>
          <p:spPr>
            <a:xfrm rot="10800000">
              <a:off x="7350825" y="1803525"/>
              <a:ext cx="775800" cy="1765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40" name="Google Shape;740;p49"/>
            <p:cNvSpPr txBox="1"/>
            <p:nvPr/>
          </p:nvSpPr>
          <p:spPr>
            <a:xfrm>
              <a:off x="7210575" y="3569325"/>
              <a:ext cx="1832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must be equal to number of columns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41" name="Google Shape;741;p49"/>
          <p:cNvSpPr txBox="1"/>
          <p:nvPr/>
        </p:nvSpPr>
        <p:spPr>
          <a:xfrm>
            <a:off x="1511400" y="4579200"/>
            <a:ext cx="6121200" cy="4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details in andi_datasets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Tutorials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Challenge 2 submission (</a:t>
            </a:r>
            <a:r>
              <a:rPr lang="es" sz="15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s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0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pic>
        <p:nvPicPr>
          <p:cNvPr id="747" name="Google Shape;7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38" y="796150"/>
            <a:ext cx="7783525" cy="420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50"/>
          <p:cNvCxnSpPr>
            <a:stCxn id="749" idx="3"/>
          </p:cNvCxnSpPr>
          <p:nvPr/>
        </p:nvCxnSpPr>
        <p:spPr>
          <a:xfrm flipH="1" rot="10800000">
            <a:off x="2371875" y="2883925"/>
            <a:ext cx="1206900" cy="1098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50"/>
          <p:cNvSpPr/>
          <p:nvPr/>
        </p:nvSpPr>
        <p:spPr>
          <a:xfrm>
            <a:off x="789375" y="3859375"/>
            <a:ext cx="1582500" cy="2457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0"/>
          <p:cNvSpPr txBox="1"/>
          <p:nvPr/>
        </p:nvSpPr>
        <p:spPr>
          <a:xfrm>
            <a:off x="3556075" y="258792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info about your submission (where it failed)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1" name="Google Shape;7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749" y="2995650"/>
            <a:ext cx="4416776" cy="72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1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the Challenge interface</a:t>
            </a:r>
            <a:endParaRPr/>
          </a:p>
        </p:txBody>
      </p:sp>
      <p:pic>
        <p:nvPicPr>
          <p:cNvPr id="757" name="Google Shape;7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38" y="796150"/>
            <a:ext cx="7783525" cy="420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8" name="Google Shape;758;p51"/>
          <p:cNvCxnSpPr>
            <a:stCxn id="759" idx="3"/>
            <a:endCxn id="760" idx="1"/>
          </p:cNvCxnSpPr>
          <p:nvPr/>
        </p:nvCxnSpPr>
        <p:spPr>
          <a:xfrm flipH="1" rot="10800000">
            <a:off x="2371875" y="2389927"/>
            <a:ext cx="2511900" cy="1786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51"/>
          <p:cNvSpPr/>
          <p:nvPr/>
        </p:nvSpPr>
        <p:spPr>
          <a:xfrm>
            <a:off x="789375" y="4053877"/>
            <a:ext cx="1582500" cy="2457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725" y="288950"/>
            <a:ext cx="3339679" cy="420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831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the </a:t>
            </a:r>
            <a:r>
              <a:rPr lang="es"/>
              <a:t>Anomalous Diffusion </a:t>
            </a:r>
            <a:r>
              <a:rPr lang="es">
                <a:solidFill>
                  <a:srgbClr val="EFEFEF"/>
                </a:solidFill>
              </a:rPr>
              <a:t>challenge 2</a:t>
            </a:r>
            <a:endParaRPr>
              <a:solidFill>
                <a:srgbClr val="EFEFEF"/>
              </a:solidFill>
            </a:endParaRPr>
          </a:p>
        </p:txBody>
      </p:sp>
      <p:grpSp>
        <p:nvGrpSpPr>
          <p:cNvPr id="132" name="Google Shape;132;p16"/>
          <p:cNvGrpSpPr/>
          <p:nvPr/>
        </p:nvGrpSpPr>
        <p:grpSpPr>
          <a:xfrm>
            <a:off x="328388" y="1428651"/>
            <a:ext cx="7900438" cy="1469408"/>
            <a:chOff x="328388" y="1428651"/>
            <a:chExt cx="7900438" cy="1469408"/>
          </a:xfrm>
        </p:grpSpPr>
        <p:sp>
          <p:nvSpPr>
            <p:cNvPr id="133" name="Google Shape;133;p16"/>
            <p:cNvSpPr txBox="1"/>
            <p:nvPr/>
          </p:nvSpPr>
          <p:spPr>
            <a:xfrm>
              <a:off x="328388" y="2513150"/>
              <a:ext cx="2374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3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Heterogeneous environments</a:t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34" name="Google Shape;134;p16"/>
            <p:cNvGrpSpPr/>
            <p:nvPr/>
          </p:nvGrpSpPr>
          <p:grpSpPr>
            <a:xfrm>
              <a:off x="733700" y="1564156"/>
              <a:ext cx="1563877" cy="813769"/>
              <a:chOff x="733700" y="1868956"/>
              <a:chExt cx="1563877" cy="813769"/>
            </a:xfrm>
          </p:grpSpPr>
          <p:sp>
            <p:nvSpPr>
              <p:cNvPr id="135" name="Google Shape;135;p16"/>
              <p:cNvSpPr/>
              <p:nvPr/>
            </p:nvSpPr>
            <p:spPr>
              <a:xfrm>
                <a:off x="799020" y="2316125"/>
                <a:ext cx="432300" cy="366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1773777" y="2001950"/>
                <a:ext cx="523800" cy="366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733700" y="1868956"/>
                <a:ext cx="705000" cy="132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960141" y="2096652"/>
                <a:ext cx="1154052" cy="527504"/>
              </a:xfrm>
              <a:custGeom>
                <a:rect b="b" l="l" r="r" t="t"/>
                <a:pathLst>
                  <a:path extrusionOk="0" h="38880" w="85060">
                    <a:moveTo>
                      <a:pt x="0" y="28942"/>
                    </a:moveTo>
                    <a:cubicBezTo>
                      <a:pt x="3713" y="32036"/>
                      <a:pt x="8916" y="32679"/>
                      <a:pt x="13359" y="34582"/>
                    </a:cubicBezTo>
                    <a:cubicBezTo>
                      <a:pt x="17043" y="36160"/>
                      <a:pt x="20673" y="39306"/>
                      <a:pt x="24641" y="38739"/>
                    </a:cubicBezTo>
                    <a:cubicBezTo>
                      <a:pt x="30684" y="37876"/>
                      <a:pt x="35817" y="33368"/>
                      <a:pt x="41860" y="32504"/>
                    </a:cubicBezTo>
                    <a:cubicBezTo>
                      <a:pt x="51664" y="31103"/>
                      <a:pt x="65026" y="38771"/>
                      <a:pt x="71548" y="31317"/>
                    </a:cubicBezTo>
                    <a:cubicBezTo>
                      <a:pt x="74915" y="27469"/>
                      <a:pt x="72776" y="20856"/>
                      <a:pt x="75408" y="16473"/>
                    </a:cubicBezTo>
                    <a:cubicBezTo>
                      <a:pt x="77678" y="12693"/>
                      <a:pt x="86119" y="11508"/>
                      <a:pt x="84908" y="7269"/>
                    </a:cubicBezTo>
                    <a:cubicBezTo>
                      <a:pt x="83971" y="3988"/>
                      <a:pt x="77841" y="12285"/>
                      <a:pt x="75111" y="10238"/>
                    </a:cubicBezTo>
                    <a:cubicBezTo>
                      <a:pt x="73093" y="8724"/>
                      <a:pt x="78851" y="3945"/>
                      <a:pt x="76595" y="2816"/>
                    </a:cubicBezTo>
                    <a:cubicBezTo>
                      <a:pt x="69333" y="-817"/>
                      <a:pt x="59954" y="-643"/>
                      <a:pt x="52251" y="1925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9" name="Google Shape;139;p16"/>
              <p:cNvSpPr/>
              <p:nvPr/>
            </p:nvSpPr>
            <p:spPr>
              <a:xfrm>
                <a:off x="1438667" y="2012148"/>
                <a:ext cx="278731" cy="2787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16"/>
            <p:cNvGrpSpPr/>
            <p:nvPr/>
          </p:nvGrpSpPr>
          <p:grpSpPr>
            <a:xfrm>
              <a:off x="6592217" y="1428651"/>
              <a:ext cx="1224508" cy="1135898"/>
              <a:chOff x="6671625" y="2854675"/>
              <a:chExt cx="2256325" cy="2093050"/>
            </a:xfrm>
          </p:grpSpPr>
          <p:sp>
            <p:nvSpPr>
              <p:cNvPr id="141" name="Google Shape;141;p16"/>
              <p:cNvSpPr/>
              <p:nvPr/>
            </p:nvSpPr>
            <p:spPr>
              <a:xfrm>
                <a:off x="8170875" y="3700800"/>
                <a:ext cx="757075" cy="1180125"/>
              </a:xfrm>
              <a:custGeom>
                <a:rect b="b" l="l" r="r" t="t"/>
                <a:pathLst>
                  <a:path extrusionOk="0" h="47205" w="30283">
                    <a:moveTo>
                      <a:pt x="0" y="47205"/>
                    </a:moveTo>
                    <a:cubicBezTo>
                      <a:pt x="1781" y="42109"/>
                      <a:pt x="5641" y="24494"/>
                      <a:pt x="10688" y="16626"/>
                    </a:cubicBezTo>
                    <a:cubicBezTo>
                      <a:pt x="15735" y="8759"/>
                      <a:pt x="27017" y="2771"/>
                      <a:pt x="30283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2" name="Google Shape;142;p16"/>
              <p:cNvSpPr/>
              <p:nvPr/>
            </p:nvSpPr>
            <p:spPr>
              <a:xfrm>
                <a:off x="6671625" y="3901200"/>
                <a:ext cx="727375" cy="779325"/>
              </a:xfrm>
              <a:custGeom>
                <a:rect b="b" l="l" r="r" t="t"/>
                <a:pathLst>
                  <a:path extrusionOk="0" h="31173" w="29095">
                    <a:moveTo>
                      <a:pt x="29095" y="31173"/>
                    </a:moveTo>
                    <a:cubicBezTo>
                      <a:pt x="27611" y="26918"/>
                      <a:pt x="25037" y="10837"/>
                      <a:pt x="20188" y="5641"/>
                    </a:cubicBezTo>
                    <a:cubicBezTo>
                      <a:pt x="15339" y="446"/>
                      <a:pt x="3365" y="94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3" name="Google Shape;143;p16"/>
              <p:cNvSpPr/>
              <p:nvPr/>
            </p:nvSpPr>
            <p:spPr>
              <a:xfrm>
                <a:off x="7963075" y="2854675"/>
                <a:ext cx="504700" cy="831275"/>
              </a:xfrm>
              <a:custGeom>
                <a:rect b="b" l="l" r="r" t="t"/>
                <a:pathLst>
                  <a:path extrusionOk="0" h="33251" w="20188">
                    <a:moveTo>
                      <a:pt x="0" y="0"/>
                    </a:moveTo>
                    <a:cubicBezTo>
                      <a:pt x="792" y="2227"/>
                      <a:pt x="1385" y="7818"/>
                      <a:pt x="4750" y="13360"/>
                    </a:cubicBezTo>
                    <a:cubicBezTo>
                      <a:pt x="8115" y="18902"/>
                      <a:pt x="17615" y="29936"/>
                      <a:pt x="20188" y="33251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4" name="Google Shape;144;p16"/>
              <p:cNvSpPr/>
              <p:nvPr/>
            </p:nvSpPr>
            <p:spPr>
              <a:xfrm>
                <a:off x="6946250" y="2958600"/>
                <a:ext cx="222725" cy="1157850"/>
              </a:xfrm>
              <a:custGeom>
                <a:rect b="b" l="l" r="r" t="t"/>
                <a:pathLst>
                  <a:path extrusionOk="0" h="46314" w="8909">
                    <a:moveTo>
                      <a:pt x="6531" y="46314"/>
                    </a:moveTo>
                    <a:cubicBezTo>
                      <a:pt x="6877" y="42751"/>
                      <a:pt x="9698" y="32657"/>
                      <a:pt x="8609" y="24938"/>
                    </a:cubicBezTo>
                    <a:cubicBezTo>
                      <a:pt x="7521" y="17219"/>
                      <a:pt x="1435" y="4156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5" name="Google Shape;145;p16"/>
              <p:cNvSpPr/>
              <p:nvPr/>
            </p:nvSpPr>
            <p:spPr>
              <a:xfrm>
                <a:off x="7167595" y="3544950"/>
                <a:ext cx="1101850" cy="1402775"/>
              </a:xfrm>
              <a:custGeom>
                <a:rect b="b" l="l" r="r" t="t"/>
                <a:pathLst>
                  <a:path extrusionOk="0" h="56111" w="44074">
                    <a:moveTo>
                      <a:pt x="21725" y="56111"/>
                    </a:moveTo>
                    <a:cubicBezTo>
                      <a:pt x="22799" y="51453"/>
                      <a:pt x="23980" y="45481"/>
                      <a:pt x="28256" y="43345"/>
                    </a:cubicBezTo>
                    <a:cubicBezTo>
                      <a:pt x="33221" y="40865"/>
                      <a:pt x="46176" y="42074"/>
                      <a:pt x="43694" y="37110"/>
                    </a:cubicBezTo>
                    <a:cubicBezTo>
                      <a:pt x="40596" y="30913"/>
                      <a:pt x="29770" y="36427"/>
                      <a:pt x="22912" y="37407"/>
                    </a:cubicBezTo>
                    <a:cubicBezTo>
                      <a:pt x="18088" y="38096"/>
                      <a:pt x="12841" y="36648"/>
                      <a:pt x="8662" y="34141"/>
                    </a:cubicBezTo>
                    <a:cubicBezTo>
                      <a:pt x="6723" y="32978"/>
                      <a:pt x="5150" y="30006"/>
                      <a:pt x="5990" y="27907"/>
                    </a:cubicBezTo>
                    <a:cubicBezTo>
                      <a:pt x="6946" y="25518"/>
                      <a:pt x="10284" y="22987"/>
                      <a:pt x="8959" y="20781"/>
                    </a:cubicBezTo>
                    <a:cubicBezTo>
                      <a:pt x="6317" y="16381"/>
                      <a:pt x="-1674" y="12732"/>
                      <a:pt x="349" y="8015"/>
                    </a:cubicBezTo>
                    <a:cubicBezTo>
                      <a:pt x="2362" y="3320"/>
                      <a:pt x="8303" y="0"/>
                      <a:pt x="13412" y="0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6" name="Google Shape;146;p16"/>
              <p:cNvSpPr/>
              <p:nvPr/>
            </p:nvSpPr>
            <p:spPr>
              <a:xfrm>
                <a:off x="7456900" y="3296575"/>
                <a:ext cx="513600" cy="513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8208450" y="4448700"/>
                <a:ext cx="146700" cy="146700"/>
              </a:xfrm>
              <a:prstGeom prst="ellipse">
                <a:avLst/>
              </a:prstGeom>
              <a:solidFill>
                <a:srgbClr val="EA9999">
                  <a:alpha val="379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7221150" y="4253275"/>
                <a:ext cx="146700" cy="146700"/>
              </a:xfrm>
              <a:prstGeom prst="ellipse">
                <a:avLst/>
              </a:prstGeom>
              <a:solidFill>
                <a:srgbClr val="EA9999">
                  <a:alpha val="379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7072275" y="3700800"/>
                <a:ext cx="146700" cy="146700"/>
              </a:xfrm>
              <a:prstGeom prst="ellipse">
                <a:avLst/>
              </a:prstGeom>
              <a:solidFill>
                <a:srgbClr val="EA9999">
                  <a:alpha val="379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" name="Google Shape;150;p16"/>
            <p:cNvSpPr txBox="1"/>
            <p:nvPr/>
          </p:nvSpPr>
          <p:spPr>
            <a:xfrm>
              <a:off x="6180125" y="2513159"/>
              <a:ext cx="2048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" sz="13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Viscoelastic collisions</a:t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51" name="Google Shape;151;p16"/>
            <p:cNvGrpSpPr/>
            <p:nvPr/>
          </p:nvGrpSpPr>
          <p:grpSpPr>
            <a:xfrm>
              <a:off x="3890307" y="1640360"/>
              <a:ext cx="906204" cy="712497"/>
              <a:chOff x="3421200" y="2258225"/>
              <a:chExt cx="1669807" cy="1312875"/>
            </a:xfrm>
          </p:grpSpPr>
          <p:sp>
            <p:nvSpPr>
              <p:cNvPr id="152" name="Google Shape;152;p16"/>
              <p:cNvSpPr/>
              <p:nvPr/>
            </p:nvSpPr>
            <p:spPr>
              <a:xfrm>
                <a:off x="3614976" y="2588825"/>
                <a:ext cx="1476031" cy="982275"/>
              </a:xfrm>
              <a:custGeom>
                <a:rect b="b" l="l" r="r" t="t"/>
                <a:pathLst>
                  <a:path extrusionOk="0" h="39291" w="78004">
                    <a:moveTo>
                      <a:pt x="78004" y="33548"/>
                    </a:moveTo>
                    <a:cubicBezTo>
                      <a:pt x="74626" y="33548"/>
                      <a:pt x="70463" y="31408"/>
                      <a:pt x="69394" y="28204"/>
                    </a:cubicBezTo>
                    <a:cubicBezTo>
                      <a:pt x="68524" y="25596"/>
                      <a:pt x="67950" y="21531"/>
                      <a:pt x="65238" y="21079"/>
                    </a:cubicBezTo>
                    <a:cubicBezTo>
                      <a:pt x="56375" y="19602"/>
                      <a:pt x="48930" y="28637"/>
                      <a:pt x="40894" y="32657"/>
                    </a:cubicBezTo>
                    <a:cubicBezTo>
                      <a:pt x="36377" y="34917"/>
                      <a:pt x="29553" y="28736"/>
                      <a:pt x="25753" y="32063"/>
                    </a:cubicBezTo>
                    <a:cubicBezTo>
                      <a:pt x="21519" y="35769"/>
                      <a:pt x="15653" y="40672"/>
                      <a:pt x="10315" y="38892"/>
                    </a:cubicBezTo>
                    <a:cubicBezTo>
                      <a:pt x="5020" y="37126"/>
                      <a:pt x="-1131" y="30947"/>
                      <a:pt x="221" y="25532"/>
                    </a:cubicBezTo>
                    <a:cubicBezTo>
                      <a:pt x="1139" y="21856"/>
                      <a:pt x="5540" y="20074"/>
                      <a:pt x="7643" y="16922"/>
                    </a:cubicBezTo>
                    <a:cubicBezTo>
                      <a:pt x="9363" y="14344"/>
                      <a:pt x="8721" y="10674"/>
                      <a:pt x="10315" y="8016"/>
                    </a:cubicBezTo>
                    <a:cubicBezTo>
                      <a:pt x="13118" y="3342"/>
                      <a:pt x="19115" y="0"/>
                      <a:pt x="24565" y="0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3" name="Google Shape;153;p16"/>
              <p:cNvSpPr/>
              <p:nvPr/>
            </p:nvSpPr>
            <p:spPr>
              <a:xfrm>
                <a:off x="3875250" y="2258225"/>
                <a:ext cx="513600" cy="513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3421200" y="3095875"/>
                <a:ext cx="330600" cy="33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4572000" y="2295750"/>
                <a:ext cx="330600" cy="33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4599875" y="2958600"/>
                <a:ext cx="330600" cy="33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" name="Google Shape;157;p16"/>
            <p:cNvSpPr txBox="1"/>
            <p:nvPr/>
          </p:nvSpPr>
          <p:spPr>
            <a:xfrm>
              <a:off x="3664800" y="2513159"/>
              <a:ext cx="1357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3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Trapping</a:t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8" name="Google Shape;158;p16"/>
          <p:cNvSpPr txBox="1"/>
          <p:nvPr/>
        </p:nvSpPr>
        <p:spPr>
          <a:xfrm>
            <a:off x="885975" y="813050"/>
            <a:ext cx="72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…. describes motions that deviate from normal / Brownian diffusion.</a:t>
            </a:r>
            <a:endParaRPr i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9" name="Google Shape;159;p16"/>
          <p:cNvGrpSpPr/>
          <p:nvPr/>
        </p:nvGrpSpPr>
        <p:grpSpPr>
          <a:xfrm>
            <a:off x="1711650" y="3152959"/>
            <a:ext cx="2662800" cy="1755241"/>
            <a:chOff x="6302600" y="2633809"/>
            <a:chExt cx="2662800" cy="1755241"/>
          </a:xfrm>
        </p:grpSpPr>
        <p:pic>
          <p:nvPicPr>
            <p:cNvPr id="160" name="Google Shape;16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86950" y="2633809"/>
              <a:ext cx="1926050" cy="145481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1" name="Google Shape;161;p16"/>
            <p:cNvSpPr txBox="1"/>
            <p:nvPr/>
          </p:nvSpPr>
          <p:spPr>
            <a:xfrm>
              <a:off x="8286500" y="3988850"/>
              <a:ext cx="67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time</a:t>
              </a:r>
              <a:endParaRPr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2" name="Google Shape;162;p16"/>
            <p:cNvSpPr txBox="1"/>
            <p:nvPr/>
          </p:nvSpPr>
          <p:spPr>
            <a:xfrm>
              <a:off x="6302600" y="3130363"/>
              <a:ext cx="678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MSD</a:t>
              </a:r>
              <a:endParaRPr i="1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3" name="Google Shape;163;p16"/>
          <p:cNvGrpSpPr/>
          <p:nvPr/>
        </p:nvGrpSpPr>
        <p:grpSpPr>
          <a:xfrm>
            <a:off x="4222050" y="3880367"/>
            <a:ext cx="3991775" cy="586508"/>
            <a:chOff x="4222050" y="3880367"/>
            <a:chExt cx="3991775" cy="586508"/>
          </a:xfrm>
        </p:grpSpPr>
        <p:sp>
          <p:nvSpPr>
            <p:cNvPr id="164" name="Google Shape;164;p16"/>
            <p:cNvSpPr txBox="1"/>
            <p:nvPr/>
          </p:nvSpPr>
          <p:spPr>
            <a:xfrm>
              <a:off x="6130625" y="3943675"/>
              <a:ext cx="2083200" cy="5232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MSD ~ </a:t>
              </a:r>
              <a:r>
                <a:rPr b="1" i="1"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K</a:t>
              </a:r>
              <a:r>
                <a:rPr i="1"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t</a:t>
              </a:r>
              <a:r>
                <a:rPr baseline="30000" i="1" lang="es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b="1" baseline="30000" i="1" lang="es" sz="2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α</a:t>
              </a:r>
              <a:endParaRPr b="1" baseline="30000" i="1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65" name="Google Shape;165;p16"/>
            <p:cNvCxnSpPr>
              <a:stCxn id="160" idx="3"/>
              <a:endCxn id="164" idx="1"/>
            </p:cNvCxnSpPr>
            <p:nvPr/>
          </p:nvCxnSpPr>
          <p:spPr>
            <a:xfrm>
              <a:off x="4222050" y="3880367"/>
              <a:ext cx="1908600" cy="3249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2"/>
          <p:cNvSpPr txBox="1"/>
          <p:nvPr>
            <p:ph idx="1" type="body"/>
          </p:nvPr>
        </p:nvSpPr>
        <p:spPr>
          <a:xfrm>
            <a:off x="311700" y="390475"/>
            <a:ext cx="8520600" cy="2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In case you have questions / issues: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Challenge related: </a:t>
            </a:r>
            <a:r>
              <a:rPr lang="es">
                <a:solidFill>
                  <a:schemeClr val="dk1"/>
                </a:solidFill>
              </a:rPr>
              <a:t>Forum in Codalab (</a:t>
            </a:r>
            <a:r>
              <a:rPr lang="es" u="sng">
                <a:hlinkClick r:id="rId3"/>
              </a:rPr>
              <a:t>link</a:t>
            </a:r>
            <a:r>
              <a:rPr lang="es">
                <a:solidFill>
                  <a:schemeClr val="dk1"/>
                </a:solidFill>
              </a:rPr>
              <a:t>) (+ Team formation thread, </a:t>
            </a:r>
            <a:r>
              <a:rPr lang="es" u="sng">
                <a:hlinkClick r:id="rId4"/>
              </a:rPr>
              <a:t>link</a:t>
            </a:r>
            <a:r>
              <a:rPr lang="es">
                <a:solidFill>
                  <a:schemeClr val="dk1"/>
                </a:solidFill>
              </a:rPr>
              <a:t>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Dataset generation: </a:t>
            </a:r>
            <a:r>
              <a:rPr lang="es">
                <a:solidFill>
                  <a:schemeClr val="dk1"/>
                </a:solidFill>
              </a:rPr>
              <a:t>open i</a:t>
            </a:r>
            <a:r>
              <a:rPr lang="es">
                <a:solidFill>
                  <a:schemeClr val="dk1"/>
                </a:solidFill>
              </a:rPr>
              <a:t>ssue in github&gt;andi_datasets (</a:t>
            </a:r>
            <a:r>
              <a:rPr lang="es" u="sng">
                <a:hlinkClick r:id="rId5"/>
              </a:rPr>
              <a:t>link</a:t>
            </a:r>
            <a:r>
              <a:rPr lang="es">
                <a:solidFill>
                  <a:schemeClr val="dk1"/>
                </a:solidFill>
              </a:rPr>
              <a:t>)</a:t>
            </a:r>
            <a:r>
              <a:rPr lang="es"/>
              <a:t>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Other: </a:t>
            </a:r>
            <a:r>
              <a:rPr lang="es">
                <a:solidFill>
                  <a:schemeClr val="dk1"/>
                </a:solidFill>
              </a:rPr>
              <a:t>andi.challenge@gmail.com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Organizers:</a:t>
            </a:r>
            <a:endParaRPr/>
          </a:p>
        </p:txBody>
      </p:sp>
      <p:grpSp>
        <p:nvGrpSpPr>
          <p:cNvPr id="766" name="Google Shape;766;p52"/>
          <p:cNvGrpSpPr/>
          <p:nvPr/>
        </p:nvGrpSpPr>
        <p:grpSpPr>
          <a:xfrm>
            <a:off x="-19178" y="3183015"/>
            <a:ext cx="9079810" cy="1889460"/>
            <a:chOff x="-19178" y="3106815"/>
            <a:chExt cx="9079810" cy="1889460"/>
          </a:xfrm>
        </p:grpSpPr>
        <p:grpSp>
          <p:nvGrpSpPr>
            <p:cNvPr id="767" name="Google Shape;767;p52"/>
            <p:cNvGrpSpPr/>
            <p:nvPr/>
          </p:nvGrpSpPr>
          <p:grpSpPr>
            <a:xfrm>
              <a:off x="1776594" y="3133875"/>
              <a:ext cx="1044000" cy="1862400"/>
              <a:chOff x="1456100" y="3133875"/>
              <a:chExt cx="1044000" cy="1862400"/>
            </a:xfrm>
          </p:grpSpPr>
          <p:pic>
            <p:nvPicPr>
              <p:cNvPr id="768" name="Google Shape;768;p5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544259" y="3133875"/>
                <a:ext cx="867650" cy="1301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9" name="Google Shape;769;p52"/>
              <p:cNvSpPr txBox="1"/>
              <p:nvPr/>
            </p:nvSpPr>
            <p:spPr>
              <a:xfrm>
                <a:off x="1456100" y="4442175"/>
                <a:ext cx="10440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Carlo Manzo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(U. Vic)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70" name="Google Shape;770;p52"/>
            <p:cNvGrpSpPr/>
            <p:nvPr/>
          </p:nvGrpSpPr>
          <p:grpSpPr>
            <a:xfrm>
              <a:off x="3180866" y="3154200"/>
              <a:ext cx="1206725" cy="1842075"/>
              <a:chOff x="2780780" y="3154200"/>
              <a:chExt cx="1206725" cy="1842075"/>
            </a:xfrm>
          </p:grpSpPr>
          <p:pic>
            <p:nvPicPr>
              <p:cNvPr id="771" name="Google Shape;771;p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780780" y="3154200"/>
                <a:ext cx="1206725" cy="1206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2" name="Google Shape;772;p52"/>
              <p:cNvSpPr txBox="1"/>
              <p:nvPr/>
            </p:nvSpPr>
            <p:spPr>
              <a:xfrm>
                <a:off x="2780790" y="4442175"/>
                <a:ext cx="1206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Giovanni Volpe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 (U. Goteborg)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73" name="Google Shape;773;p52"/>
            <p:cNvGrpSpPr/>
            <p:nvPr/>
          </p:nvGrpSpPr>
          <p:grpSpPr>
            <a:xfrm>
              <a:off x="5893835" y="3106815"/>
              <a:ext cx="1429800" cy="1889460"/>
              <a:chOff x="6074775" y="3106815"/>
              <a:chExt cx="1429800" cy="1889460"/>
            </a:xfrm>
          </p:grpSpPr>
          <p:pic>
            <p:nvPicPr>
              <p:cNvPr id="774" name="Google Shape;774;p5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333261" y="3106815"/>
                <a:ext cx="913000" cy="13014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5" name="Google Shape;775;p52"/>
              <p:cNvSpPr txBox="1"/>
              <p:nvPr/>
            </p:nvSpPr>
            <p:spPr>
              <a:xfrm>
                <a:off x="6074775" y="4442175"/>
                <a:ext cx="1429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Maciej Lewenstein (ICFO)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76" name="Google Shape;776;p52"/>
            <p:cNvGrpSpPr/>
            <p:nvPr/>
          </p:nvGrpSpPr>
          <p:grpSpPr>
            <a:xfrm>
              <a:off x="4671663" y="3106824"/>
              <a:ext cx="1090500" cy="1889451"/>
              <a:chOff x="4541750" y="3106824"/>
              <a:chExt cx="1090500" cy="1889451"/>
            </a:xfrm>
          </p:grpSpPr>
          <p:pic>
            <p:nvPicPr>
              <p:cNvPr id="777" name="Google Shape;777;p5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653127" y="3106824"/>
                <a:ext cx="867650" cy="13014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8" name="Google Shape;778;p52"/>
              <p:cNvSpPr txBox="1"/>
              <p:nvPr/>
            </p:nvSpPr>
            <p:spPr>
              <a:xfrm>
                <a:off x="4541750" y="4442175"/>
                <a:ext cx="10905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Diego Krapf 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(CSU)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79" name="Google Shape;779;p52"/>
            <p:cNvGrpSpPr/>
            <p:nvPr/>
          </p:nvGrpSpPr>
          <p:grpSpPr>
            <a:xfrm>
              <a:off x="7219532" y="3339651"/>
              <a:ext cx="1841100" cy="1630287"/>
              <a:chOff x="7302907" y="3215563"/>
              <a:chExt cx="1841100" cy="1630287"/>
            </a:xfrm>
          </p:grpSpPr>
          <p:sp>
            <p:nvSpPr>
              <p:cNvPr id="780" name="Google Shape;780;p52"/>
              <p:cNvSpPr txBox="1"/>
              <p:nvPr/>
            </p:nvSpPr>
            <p:spPr>
              <a:xfrm>
                <a:off x="7302907" y="4291750"/>
                <a:ext cx="18411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Ralf Metzler 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(U. Potsdam)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781" name="Google Shape;781;p5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730944" y="3215563"/>
                <a:ext cx="1042324" cy="1042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2" name="Google Shape;782;p52"/>
            <p:cNvGrpSpPr/>
            <p:nvPr/>
          </p:nvGrpSpPr>
          <p:grpSpPr>
            <a:xfrm>
              <a:off x="-19178" y="3160937"/>
              <a:ext cx="1740300" cy="1835338"/>
              <a:chOff x="-247778" y="3160937"/>
              <a:chExt cx="1740300" cy="1835338"/>
            </a:xfrm>
          </p:grpSpPr>
          <p:pic>
            <p:nvPicPr>
              <p:cNvPr id="783" name="Google Shape;783;p5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29675" y="3160937"/>
                <a:ext cx="985400" cy="12473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4" name="Google Shape;784;p52"/>
              <p:cNvSpPr txBox="1"/>
              <p:nvPr/>
            </p:nvSpPr>
            <p:spPr>
              <a:xfrm>
                <a:off x="-247778" y="4442175"/>
                <a:ext cx="1740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Gorka Muñoz-Gil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latin typeface="Lato"/>
                    <a:ea typeface="Lato"/>
                    <a:cs typeface="Lato"/>
                    <a:sym typeface="Lato"/>
                  </a:rPr>
                  <a:t>(UIBK)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3"/>
          <p:cNvSpPr txBox="1"/>
          <p:nvPr>
            <p:ph type="title"/>
          </p:nvPr>
        </p:nvSpPr>
        <p:spPr>
          <a:xfrm>
            <a:off x="884325" y="2488625"/>
            <a:ext cx="73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2920"/>
              <a:t>Good luck and may the diffusion favor you!</a:t>
            </a:r>
            <a:endParaRPr i="1" sz="2920"/>
          </a:p>
        </p:txBody>
      </p:sp>
      <p:sp>
        <p:nvSpPr>
          <p:cNvPr id="790" name="Google Shape;790;p53"/>
          <p:cNvSpPr txBox="1"/>
          <p:nvPr>
            <p:ph type="title"/>
          </p:nvPr>
        </p:nvSpPr>
        <p:spPr>
          <a:xfrm>
            <a:off x="1461600" y="3522800"/>
            <a:ext cx="62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120">
                <a:solidFill>
                  <a:schemeClr val="accent2"/>
                </a:solidFill>
              </a:rPr>
              <a:t>Question time!</a:t>
            </a:r>
            <a:endParaRPr b="1" sz="4120">
              <a:solidFill>
                <a:schemeClr val="accent2"/>
              </a:solidFill>
            </a:endParaRPr>
          </a:p>
        </p:txBody>
      </p:sp>
      <p:pic>
        <p:nvPicPr>
          <p:cNvPr id="791" name="Google Shape;7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12"/>
            <a:ext cx="9144003" cy="16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275" y="1037312"/>
            <a:ext cx="963425" cy="9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/>
          <p:nvPr/>
        </p:nvSpPr>
        <p:spPr>
          <a:xfrm>
            <a:off x="2889088" y="1886825"/>
            <a:ext cx="12198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AnDi 1</a:t>
            </a:r>
            <a:endParaRPr b="1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17"/>
          <p:cNvCxnSpPr>
            <a:stCxn id="170" idx="3"/>
            <a:endCxn id="173" idx="1"/>
          </p:cNvCxnSpPr>
          <p:nvPr/>
        </p:nvCxnSpPr>
        <p:spPr>
          <a:xfrm>
            <a:off x="3980700" y="1519025"/>
            <a:ext cx="42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17"/>
          <p:cNvSpPr txBox="1"/>
          <p:nvPr/>
        </p:nvSpPr>
        <p:spPr>
          <a:xfrm>
            <a:off x="4401483" y="1288175"/>
            <a:ext cx="39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exponent </a:t>
            </a:r>
            <a:r>
              <a:rPr lang="es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α + diffusion model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367350" y="2727970"/>
            <a:ext cx="557400" cy="49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1624396" y="2299970"/>
            <a:ext cx="675600" cy="49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283112" y="2118792"/>
            <a:ext cx="909300" cy="18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575130" y="2428982"/>
            <a:ext cx="1488337" cy="718600"/>
          </a:xfrm>
          <a:custGeom>
            <a:rect b="b" l="l" r="r" t="t"/>
            <a:pathLst>
              <a:path extrusionOk="0" h="38880" w="85060">
                <a:moveTo>
                  <a:pt x="0" y="28942"/>
                </a:moveTo>
                <a:cubicBezTo>
                  <a:pt x="3713" y="32036"/>
                  <a:pt x="8916" y="32679"/>
                  <a:pt x="13359" y="34582"/>
                </a:cubicBezTo>
                <a:cubicBezTo>
                  <a:pt x="17043" y="36160"/>
                  <a:pt x="20673" y="39306"/>
                  <a:pt x="24641" y="38739"/>
                </a:cubicBezTo>
                <a:cubicBezTo>
                  <a:pt x="30684" y="37876"/>
                  <a:pt x="35817" y="33368"/>
                  <a:pt x="41860" y="32504"/>
                </a:cubicBezTo>
                <a:cubicBezTo>
                  <a:pt x="51664" y="31103"/>
                  <a:pt x="65026" y="38771"/>
                  <a:pt x="71548" y="31317"/>
                </a:cubicBezTo>
                <a:cubicBezTo>
                  <a:pt x="74915" y="27469"/>
                  <a:pt x="72776" y="20856"/>
                  <a:pt x="75408" y="16473"/>
                </a:cubicBezTo>
                <a:cubicBezTo>
                  <a:pt x="77678" y="12693"/>
                  <a:pt x="86119" y="11508"/>
                  <a:pt x="84908" y="7269"/>
                </a:cubicBezTo>
                <a:cubicBezTo>
                  <a:pt x="83971" y="3988"/>
                  <a:pt x="77841" y="12285"/>
                  <a:pt x="75111" y="10238"/>
                </a:cubicBezTo>
                <a:cubicBezTo>
                  <a:pt x="73093" y="8724"/>
                  <a:pt x="78851" y="3945"/>
                  <a:pt x="76595" y="2816"/>
                </a:cubicBezTo>
                <a:cubicBezTo>
                  <a:pt x="69333" y="-817"/>
                  <a:pt x="59954" y="-643"/>
                  <a:pt x="52251" y="1925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Google Shape;178;p17"/>
          <p:cNvSpPr/>
          <p:nvPr/>
        </p:nvSpPr>
        <p:spPr>
          <a:xfrm>
            <a:off x="1192237" y="2313863"/>
            <a:ext cx="359400" cy="37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1690291" y="1507300"/>
            <a:ext cx="1207775" cy="543875"/>
          </a:xfrm>
          <a:custGeom>
            <a:rect b="b" l="l" r="r" t="t"/>
            <a:pathLst>
              <a:path extrusionOk="0" h="21755" w="48311">
                <a:moveTo>
                  <a:pt x="3558" y="21755"/>
                </a:moveTo>
                <a:cubicBezTo>
                  <a:pt x="3506" y="18751"/>
                  <a:pt x="-4212" y="7356"/>
                  <a:pt x="3247" y="3730"/>
                </a:cubicBezTo>
                <a:cubicBezTo>
                  <a:pt x="10706" y="104"/>
                  <a:pt x="40800" y="622"/>
                  <a:pt x="4831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0" name="Google Shape;180;p17"/>
          <p:cNvSpPr txBox="1"/>
          <p:nvPr/>
        </p:nvSpPr>
        <p:spPr>
          <a:xfrm>
            <a:off x="3398275" y="2629925"/>
            <a:ext cx="55500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if…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… trajectory comes from unknown model?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… changes parameters / model over time?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source of “transient” anomalous diffusion?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to properly characterize experimental datasets?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7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from AnDi 1 to AnDi 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359600" y="2482370"/>
            <a:ext cx="557400" cy="49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616646" y="2054370"/>
            <a:ext cx="675600" cy="49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275362" y="1873192"/>
            <a:ext cx="909300" cy="18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567380" y="2183382"/>
            <a:ext cx="1488337" cy="718600"/>
          </a:xfrm>
          <a:custGeom>
            <a:rect b="b" l="l" r="r" t="t"/>
            <a:pathLst>
              <a:path extrusionOk="0" h="38880" w="85060">
                <a:moveTo>
                  <a:pt x="0" y="28942"/>
                </a:moveTo>
                <a:cubicBezTo>
                  <a:pt x="3713" y="32036"/>
                  <a:pt x="8916" y="32679"/>
                  <a:pt x="13359" y="34582"/>
                </a:cubicBezTo>
                <a:cubicBezTo>
                  <a:pt x="17043" y="36160"/>
                  <a:pt x="20673" y="39306"/>
                  <a:pt x="24641" y="38739"/>
                </a:cubicBezTo>
                <a:cubicBezTo>
                  <a:pt x="30684" y="37876"/>
                  <a:pt x="35817" y="33368"/>
                  <a:pt x="41860" y="32504"/>
                </a:cubicBezTo>
                <a:cubicBezTo>
                  <a:pt x="51664" y="31103"/>
                  <a:pt x="65026" y="38771"/>
                  <a:pt x="71548" y="31317"/>
                </a:cubicBezTo>
                <a:cubicBezTo>
                  <a:pt x="74915" y="27469"/>
                  <a:pt x="72776" y="20856"/>
                  <a:pt x="75408" y="16473"/>
                </a:cubicBezTo>
                <a:cubicBezTo>
                  <a:pt x="77678" y="12693"/>
                  <a:pt x="86119" y="11508"/>
                  <a:pt x="84908" y="7269"/>
                </a:cubicBezTo>
                <a:cubicBezTo>
                  <a:pt x="83971" y="3988"/>
                  <a:pt x="77841" y="12285"/>
                  <a:pt x="75111" y="10238"/>
                </a:cubicBezTo>
                <a:cubicBezTo>
                  <a:pt x="73093" y="8724"/>
                  <a:pt x="78851" y="3945"/>
                  <a:pt x="76595" y="2816"/>
                </a:cubicBezTo>
                <a:cubicBezTo>
                  <a:pt x="69333" y="-817"/>
                  <a:pt x="59954" y="-643"/>
                  <a:pt x="52251" y="1925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Google Shape;190;p18"/>
          <p:cNvSpPr/>
          <p:nvPr/>
        </p:nvSpPr>
        <p:spPr>
          <a:xfrm>
            <a:off x="1184487" y="2068263"/>
            <a:ext cx="359400" cy="37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268" y="1684972"/>
            <a:ext cx="1488276" cy="148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/>
          <p:nvPr/>
        </p:nvSpPr>
        <p:spPr>
          <a:xfrm>
            <a:off x="3108500" y="3135825"/>
            <a:ext cx="12198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AnDi 2</a:t>
            </a:r>
            <a:endParaRPr b="1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3" name="Google Shape;193;p18"/>
          <p:cNvCxnSpPr/>
          <p:nvPr/>
        </p:nvCxnSpPr>
        <p:spPr>
          <a:xfrm rot="10800000">
            <a:off x="2549950" y="2427500"/>
            <a:ext cx="31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194" name="Google Shape;194;p18"/>
          <p:cNvGrpSpPr/>
          <p:nvPr/>
        </p:nvGrpSpPr>
        <p:grpSpPr>
          <a:xfrm>
            <a:off x="5276350" y="2479101"/>
            <a:ext cx="3298800" cy="2301205"/>
            <a:chOff x="5276350" y="2479101"/>
            <a:chExt cx="3298800" cy="2301205"/>
          </a:xfrm>
        </p:grpSpPr>
        <p:sp>
          <p:nvSpPr>
            <p:cNvPr id="195" name="Google Shape;195;p18"/>
            <p:cNvSpPr/>
            <p:nvPr/>
          </p:nvSpPr>
          <p:spPr>
            <a:xfrm>
              <a:off x="5276350" y="2807000"/>
              <a:ext cx="3298800" cy="18993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18"/>
            <p:cNvGrpSpPr/>
            <p:nvPr/>
          </p:nvGrpSpPr>
          <p:grpSpPr>
            <a:xfrm>
              <a:off x="5317925" y="3061198"/>
              <a:ext cx="3235874" cy="1719107"/>
              <a:chOff x="5317925" y="2756398"/>
              <a:chExt cx="3235874" cy="1719107"/>
            </a:xfrm>
          </p:grpSpPr>
          <p:pic>
            <p:nvPicPr>
              <p:cNvPr id="197" name="Google Shape;197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02900" y="2756398"/>
                <a:ext cx="1650899" cy="12470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317925" y="2817820"/>
                <a:ext cx="1488275" cy="112416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9" name="Google Shape;199;p18"/>
              <p:cNvCxnSpPr/>
              <p:nvPr/>
            </p:nvCxnSpPr>
            <p:spPr>
              <a:xfrm>
                <a:off x="5477363" y="4068025"/>
                <a:ext cx="1169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18"/>
              <p:cNvCxnSpPr/>
              <p:nvPr/>
            </p:nvCxnSpPr>
            <p:spPr>
              <a:xfrm>
                <a:off x="7143650" y="4068025"/>
                <a:ext cx="1169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1" name="Google Shape;201;p18"/>
              <p:cNvSpPr txBox="1"/>
              <p:nvPr/>
            </p:nvSpPr>
            <p:spPr>
              <a:xfrm>
                <a:off x="5707875" y="4013805"/>
                <a:ext cx="778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α</a:t>
                </a:r>
                <a:endParaRPr b="1" i="1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2" name="Google Shape;202;p18"/>
              <p:cNvSpPr txBox="1"/>
              <p:nvPr/>
            </p:nvSpPr>
            <p:spPr>
              <a:xfrm>
                <a:off x="7339100" y="4013805"/>
                <a:ext cx="778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K</a:t>
                </a:r>
                <a:endParaRPr b="1" i="1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03" name="Google Shape;203;p18"/>
            <p:cNvSpPr/>
            <p:nvPr/>
          </p:nvSpPr>
          <p:spPr>
            <a:xfrm>
              <a:off x="5359676" y="2479101"/>
              <a:ext cx="1911900" cy="64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latin typeface="Lato"/>
                  <a:ea typeface="Lato"/>
                  <a:cs typeface="Lato"/>
                  <a:sym typeface="Lato"/>
                </a:rPr>
                <a:t>ensemble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4" name="Google Shape;204;p18"/>
          <p:cNvGrpSpPr/>
          <p:nvPr/>
        </p:nvGrpSpPr>
        <p:grpSpPr>
          <a:xfrm>
            <a:off x="5276350" y="110488"/>
            <a:ext cx="3579550" cy="2226012"/>
            <a:chOff x="5276350" y="110488"/>
            <a:chExt cx="3579550" cy="2226012"/>
          </a:xfrm>
        </p:grpSpPr>
        <p:grpSp>
          <p:nvGrpSpPr>
            <p:cNvPr id="205" name="Google Shape;205;p18"/>
            <p:cNvGrpSpPr/>
            <p:nvPr/>
          </p:nvGrpSpPr>
          <p:grpSpPr>
            <a:xfrm>
              <a:off x="5328700" y="526838"/>
              <a:ext cx="3527200" cy="1663913"/>
              <a:chOff x="5328700" y="907838"/>
              <a:chExt cx="3527200" cy="1663913"/>
            </a:xfrm>
          </p:grpSpPr>
          <p:sp>
            <p:nvSpPr>
              <p:cNvPr id="206" name="Google Shape;206;p18"/>
              <p:cNvSpPr/>
              <p:nvPr/>
            </p:nvSpPr>
            <p:spPr>
              <a:xfrm>
                <a:off x="6083552" y="1941367"/>
                <a:ext cx="334350" cy="157450"/>
              </a:xfrm>
              <a:custGeom>
                <a:rect b="b" l="l" r="r" t="t"/>
                <a:pathLst>
                  <a:path extrusionOk="0" h="6298" w="13374">
                    <a:moveTo>
                      <a:pt x="0" y="0"/>
                    </a:moveTo>
                    <a:cubicBezTo>
                      <a:pt x="3944" y="2955"/>
                      <a:pt x="9483" y="3274"/>
                      <a:pt x="13374" y="6298"/>
                    </a:cubicBezTo>
                  </a:path>
                </a:pathLst>
              </a:custGeom>
              <a:noFill/>
              <a:ln cap="flat" cmpd="sng" w="3810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7" name="Google Shape;207;p18"/>
              <p:cNvSpPr/>
              <p:nvPr/>
            </p:nvSpPr>
            <p:spPr>
              <a:xfrm>
                <a:off x="6447539" y="1794315"/>
                <a:ext cx="956400" cy="341650"/>
              </a:xfrm>
              <a:custGeom>
                <a:rect b="b" l="l" r="r" t="t"/>
                <a:pathLst>
                  <a:path extrusionOk="0" h="13666" w="38256">
                    <a:moveTo>
                      <a:pt x="0" y="12363"/>
                    </a:moveTo>
                    <a:cubicBezTo>
                      <a:pt x="3873" y="16236"/>
                      <a:pt x="10796" y="10359"/>
                      <a:pt x="16018" y="8708"/>
                    </a:cubicBezTo>
                    <a:cubicBezTo>
                      <a:pt x="21596" y="6944"/>
                      <a:pt x="27934" y="11868"/>
                      <a:pt x="33513" y="10108"/>
                    </a:cubicBezTo>
                    <a:cubicBezTo>
                      <a:pt x="37062" y="8988"/>
                      <a:pt x="37523" y="3649"/>
                      <a:pt x="38256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8" name="Google Shape;208;p18"/>
              <p:cNvSpPr/>
              <p:nvPr/>
            </p:nvSpPr>
            <p:spPr>
              <a:xfrm>
                <a:off x="7094664" y="1369543"/>
                <a:ext cx="520350" cy="396200"/>
              </a:xfrm>
              <a:custGeom>
                <a:rect b="b" l="l" r="r" t="t"/>
                <a:pathLst>
                  <a:path extrusionOk="0" h="15848" w="20814">
                    <a:moveTo>
                      <a:pt x="12596" y="15848"/>
                    </a:moveTo>
                    <a:cubicBezTo>
                      <a:pt x="12271" y="11639"/>
                      <a:pt x="22597" y="9652"/>
                      <a:pt x="20527" y="5973"/>
                    </a:cubicBezTo>
                    <a:cubicBezTo>
                      <a:pt x="19324" y="3835"/>
                      <a:pt x="15324" y="9578"/>
                      <a:pt x="13451" y="7994"/>
                    </a:cubicBezTo>
                    <a:cubicBezTo>
                      <a:pt x="12040" y="6801"/>
                      <a:pt x="15716" y="4262"/>
                      <a:pt x="14851" y="2629"/>
                    </a:cubicBezTo>
                    <a:cubicBezTo>
                      <a:pt x="12527" y="-1759"/>
                      <a:pt x="4868" y="486"/>
                      <a:pt x="0" y="1463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9" name="Google Shape;209;p18"/>
              <p:cNvSpPr txBox="1"/>
              <p:nvPr/>
            </p:nvSpPr>
            <p:spPr>
              <a:xfrm>
                <a:off x="5557300" y="1424613"/>
                <a:ext cx="778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 sz="18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α</a:t>
                </a:r>
                <a:r>
                  <a:rPr b="1" baseline="-25000" i="1" lang="es" sz="18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1</a:t>
                </a:r>
                <a:r>
                  <a:rPr b="1" i="1" lang="es" sz="18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, K</a:t>
                </a:r>
                <a:r>
                  <a:rPr b="1" baseline="-25000" i="1" lang="es" sz="1800">
                    <a:solidFill>
                      <a:schemeClr val="lt2"/>
                    </a:solidFill>
                    <a:latin typeface="Lato"/>
                    <a:ea typeface="Lato"/>
                    <a:cs typeface="Lato"/>
                    <a:sym typeface="Lato"/>
                  </a:rPr>
                  <a:t>1</a:t>
                </a:r>
                <a:endParaRPr b="1" i="1" sz="18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0" name="Google Shape;210;p18"/>
              <p:cNvSpPr txBox="1"/>
              <p:nvPr/>
            </p:nvSpPr>
            <p:spPr>
              <a:xfrm>
                <a:off x="6678325" y="2098813"/>
                <a:ext cx="778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 sz="1800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rPr>
                  <a:t>α</a:t>
                </a:r>
                <a:r>
                  <a:rPr b="1" baseline="-25000" i="1" lang="es" sz="1800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rPr>
                  <a:t>2</a:t>
                </a:r>
                <a:r>
                  <a:rPr b="1" i="1" lang="es" sz="1800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rPr>
                  <a:t>, K</a:t>
                </a:r>
                <a:r>
                  <a:rPr b="1" baseline="-25000" i="1" lang="es" sz="1800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rPr>
                  <a:t>2</a:t>
                </a:r>
                <a:endParaRPr b="1" i="1" sz="18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1" name="Google Shape;211;p18"/>
              <p:cNvSpPr txBox="1"/>
              <p:nvPr/>
            </p:nvSpPr>
            <p:spPr>
              <a:xfrm>
                <a:off x="7354300" y="907838"/>
                <a:ext cx="778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 sz="1800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rPr>
                  <a:t>α</a:t>
                </a:r>
                <a:r>
                  <a:rPr b="1" baseline="-25000" i="1" lang="es" sz="1800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rPr>
                  <a:t>3</a:t>
                </a:r>
                <a:r>
                  <a:rPr b="1" i="1" lang="es" sz="1800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rPr>
                  <a:t>, K</a:t>
                </a:r>
                <a:r>
                  <a:rPr b="1" baseline="-25000" i="1" lang="es" sz="1800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rPr>
                  <a:t>3</a:t>
                </a:r>
                <a:endParaRPr b="1" i="1" sz="1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12" name="Google Shape;212;p18"/>
              <p:cNvCxnSpPr/>
              <p:nvPr/>
            </p:nvCxnSpPr>
            <p:spPr>
              <a:xfrm flipH="1" rot="10800000">
                <a:off x="6327290" y="1963500"/>
                <a:ext cx="214800" cy="27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8"/>
              <p:cNvCxnSpPr/>
              <p:nvPr/>
            </p:nvCxnSpPr>
            <p:spPr>
              <a:xfrm>
                <a:off x="7315025" y="1771325"/>
                <a:ext cx="192300" cy="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4" name="Google Shape;214;p18"/>
              <p:cNvSpPr txBox="1"/>
              <p:nvPr/>
            </p:nvSpPr>
            <p:spPr>
              <a:xfrm>
                <a:off x="7205000" y="1636850"/>
                <a:ext cx="16509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" sz="13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changepoint</a:t>
                </a:r>
                <a:endParaRPr i="1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5" name="Google Shape;215;p18"/>
              <p:cNvSpPr txBox="1"/>
              <p:nvPr/>
            </p:nvSpPr>
            <p:spPr>
              <a:xfrm>
                <a:off x="5328700" y="2186850"/>
                <a:ext cx="16509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s" sz="13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changepoint</a:t>
                </a:r>
                <a:endParaRPr i="1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16" name="Google Shape;216;p18"/>
            <p:cNvSpPr/>
            <p:nvPr/>
          </p:nvSpPr>
          <p:spPr>
            <a:xfrm>
              <a:off x="5276350" y="437200"/>
              <a:ext cx="3298800" cy="18993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359676" y="110488"/>
              <a:ext cx="1911900" cy="64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latin typeface="Lato"/>
                  <a:ea typeface="Lato"/>
                  <a:cs typeface="Lato"/>
                  <a:sym typeface="Lato"/>
                </a:rPr>
                <a:t>single- trajectory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18" name="Google Shape;218;p18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from AnDi 1 to AnDi 2</a:t>
            </a:r>
            <a:endParaRPr/>
          </a:p>
        </p:txBody>
      </p:sp>
      <p:cxnSp>
        <p:nvCxnSpPr>
          <p:cNvPr id="219" name="Google Shape;219;p18"/>
          <p:cNvCxnSpPr/>
          <p:nvPr/>
        </p:nvCxnSpPr>
        <p:spPr>
          <a:xfrm rot="10800000">
            <a:off x="4571575" y="2427500"/>
            <a:ext cx="31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9"/>
          <p:cNvGrpSpPr/>
          <p:nvPr/>
        </p:nvGrpSpPr>
        <p:grpSpPr>
          <a:xfrm>
            <a:off x="4719125" y="138225"/>
            <a:ext cx="3808375" cy="1780021"/>
            <a:chOff x="4871525" y="595425"/>
            <a:chExt cx="3808375" cy="1780021"/>
          </a:xfrm>
        </p:grpSpPr>
        <p:sp>
          <p:nvSpPr>
            <p:cNvPr id="225" name="Google Shape;225;p19"/>
            <p:cNvSpPr txBox="1"/>
            <p:nvPr/>
          </p:nvSpPr>
          <p:spPr>
            <a:xfrm>
              <a:off x="4871525" y="595425"/>
              <a:ext cx="177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DNA, lipids, proteins</a:t>
              </a:r>
              <a:endParaRPr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26" name="Google Shape;22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5696" y="981946"/>
              <a:ext cx="3731849" cy="13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19"/>
            <p:cNvSpPr txBox="1"/>
            <p:nvPr/>
          </p:nvSpPr>
          <p:spPr>
            <a:xfrm>
              <a:off x="6907800" y="595425"/>
              <a:ext cx="177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cells and bacteria</a:t>
              </a:r>
              <a:endParaRPr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28" name="Google Shape;228;p19"/>
          <p:cNvSpPr/>
          <p:nvPr/>
        </p:nvSpPr>
        <p:spPr>
          <a:xfrm>
            <a:off x="5010925" y="999475"/>
            <a:ext cx="420600" cy="4002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29" name="Google Shape;229;p19"/>
          <p:cNvCxnSpPr/>
          <p:nvPr/>
        </p:nvCxnSpPr>
        <p:spPr>
          <a:xfrm flipH="1">
            <a:off x="3422800" y="996800"/>
            <a:ext cx="1587000" cy="265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19"/>
          <p:cNvCxnSpPr/>
          <p:nvPr/>
        </p:nvCxnSpPr>
        <p:spPr>
          <a:xfrm flipH="1">
            <a:off x="4886400" y="1387250"/>
            <a:ext cx="551400" cy="1354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1" name="Google Shape;231;p19"/>
          <p:cNvGrpSpPr/>
          <p:nvPr/>
        </p:nvGrpSpPr>
        <p:grpSpPr>
          <a:xfrm>
            <a:off x="2015400" y="3445425"/>
            <a:ext cx="5113200" cy="728400"/>
            <a:chOff x="2015400" y="3445425"/>
            <a:chExt cx="5113200" cy="728400"/>
          </a:xfrm>
        </p:grpSpPr>
        <p:sp>
          <p:nvSpPr>
            <p:cNvPr id="232" name="Google Shape;232;p19"/>
            <p:cNvSpPr/>
            <p:nvPr/>
          </p:nvSpPr>
          <p:spPr>
            <a:xfrm>
              <a:off x="2015400" y="3445425"/>
              <a:ext cx="1434300" cy="728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videos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809975" y="3445425"/>
              <a:ext cx="1434300" cy="72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trajectory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5694300" y="3445425"/>
              <a:ext cx="1434300" cy="72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diffusion parameters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35" name="Google Shape;235;p19"/>
            <p:cNvCxnSpPr>
              <a:stCxn id="232" idx="3"/>
              <a:endCxn id="233" idx="1"/>
            </p:cNvCxnSpPr>
            <p:nvPr/>
          </p:nvCxnSpPr>
          <p:spPr>
            <a:xfrm>
              <a:off x="3449700" y="3809625"/>
              <a:ext cx="360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36" name="Google Shape;236;p19"/>
            <p:cNvCxnSpPr>
              <a:stCxn id="233" idx="3"/>
              <a:endCxn id="234" idx="1"/>
            </p:cNvCxnSpPr>
            <p:nvPr/>
          </p:nvCxnSpPr>
          <p:spPr>
            <a:xfrm>
              <a:off x="5244275" y="3809625"/>
              <a:ext cx="450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37" name="Google Shape;237;p19"/>
          <p:cNvGrpSpPr/>
          <p:nvPr/>
        </p:nvGrpSpPr>
        <p:grpSpPr>
          <a:xfrm>
            <a:off x="2732550" y="4173825"/>
            <a:ext cx="3678900" cy="666375"/>
            <a:chOff x="2732550" y="4173825"/>
            <a:chExt cx="3678900" cy="666375"/>
          </a:xfrm>
        </p:grpSpPr>
        <p:cxnSp>
          <p:nvCxnSpPr>
            <p:cNvPr id="238" name="Google Shape;238;p19"/>
            <p:cNvCxnSpPr>
              <a:stCxn id="232" idx="2"/>
              <a:endCxn id="234" idx="2"/>
            </p:cNvCxnSpPr>
            <p:nvPr/>
          </p:nvCxnSpPr>
          <p:spPr>
            <a:xfrm flipH="1" rot="-5400000">
              <a:off x="4571700" y="2334675"/>
              <a:ext cx="600" cy="3678900"/>
            </a:xfrm>
            <a:prstGeom prst="curvedConnector3">
              <a:avLst>
                <a:gd fmla="val 109120833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39" name="Google Shape;239;p19"/>
            <p:cNvSpPr txBox="1"/>
            <p:nvPr/>
          </p:nvSpPr>
          <p:spPr>
            <a:xfrm>
              <a:off x="4380600" y="4440000"/>
              <a:ext cx="45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???</a:t>
              </a:r>
              <a:endParaRPr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40" name="Google Shape;2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1825" y="1289350"/>
            <a:ext cx="1434300" cy="1427244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19"/>
          <p:cNvSpPr txBox="1"/>
          <p:nvPr/>
        </p:nvSpPr>
        <p:spPr>
          <a:xfrm>
            <a:off x="159300" y="1970025"/>
            <a:ext cx="3091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Looking into the microworld is </a:t>
            </a: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challenge!</a:t>
            </a:r>
            <a:endParaRPr/>
          </a:p>
        </p:txBody>
      </p:sp>
      <p:sp>
        <p:nvSpPr>
          <p:cNvPr id="242" name="Google Shape;242;p19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from AnDi 1 to AnDi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beyond trajectories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AnDi2 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2">
                <a:solidFill>
                  <a:schemeClr val="lt2"/>
                </a:solidFill>
              </a:rPr>
              <a:t>Evaluation of methods to analyze </a:t>
            </a:r>
            <a:endParaRPr sz="2022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2">
                <a:solidFill>
                  <a:schemeClr val="lt2"/>
                </a:solidFill>
              </a:rPr>
              <a:t>motion changes in single-particle</a:t>
            </a:r>
            <a:endParaRPr sz="2022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2">
                <a:solidFill>
                  <a:schemeClr val="lt2"/>
                </a:solidFill>
              </a:rPr>
              <a:t> experiments</a:t>
            </a:r>
            <a:r>
              <a:rPr lang="es" sz="2022">
                <a:solidFill>
                  <a:schemeClr val="lt2"/>
                </a:solidFill>
              </a:rPr>
              <a:t> </a:t>
            </a:r>
            <a:endParaRPr sz="2022">
              <a:solidFill>
                <a:schemeClr val="lt2"/>
              </a:solidFill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3580825" y="4681275"/>
            <a:ext cx="55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Important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you decide where to participate!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49" name="Google Shape;249;p20"/>
          <p:cNvGrpSpPr/>
          <p:nvPr/>
        </p:nvGrpSpPr>
        <p:grpSpPr>
          <a:xfrm>
            <a:off x="283288" y="603725"/>
            <a:ext cx="8577425" cy="3674775"/>
            <a:chOff x="269225" y="444150"/>
            <a:chExt cx="8577425" cy="3674775"/>
          </a:xfrm>
        </p:grpSpPr>
        <p:sp>
          <p:nvSpPr>
            <p:cNvPr id="250" name="Google Shape;250;p20"/>
            <p:cNvSpPr/>
            <p:nvPr/>
          </p:nvSpPr>
          <p:spPr>
            <a:xfrm>
              <a:off x="2411075" y="2182200"/>
              <a:ext cx="4494600" cy="144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6488950" y="2067300"/>
              <a:ext cx="2357700" cy="1770900"/>
            </a:xfrm>
            <a:prstGeom prst="rect">
              <a:avLst/>
            </a:prstGeom>
            <a:solidFill>
              <a:srgbClr val="FFA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Track 2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200"/>
                <a:t>trajectories</a:t>
              </a:r>
              <a:endParaRPr sz="2200"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269225" y="2067300"/>
              <a:ext cx="2357700" cy="1770900"/>
            </a:xfrm>
            <a:prstGeom prst="rect">
              <a:avLst/>
            </a:prstGeom>
            <a:solidFill>
              <a:srgbClr val="7DD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Track 1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200"/>
                <a:t>videos</a:t>
              </a:r>
              <a:endParaRPr sz="2200"/>
            </a:p>
          </p:txBody>
        </p:sp>
        <p:cxnSp>
          <p:nvCxnSpPr>
            <p:cNvPr id="253" name="Google Shape;253;p20"/>
            <p:cNvCxnSpPr>
              <a:stCxn id="252" idx="3"/>
              <a:endCxn id="254" idx="1"/>
            </p:cNvCxnSpPr>
            <p:nvPr/>
          </p:nvCxnSpPr>
          <p:spPr>
            <a:xfrm flipH="1" rot="10800000">
              <a:off x="2626925" y="2323950"/>
              <a:ext cx="588000" cy="62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5" name="Google Shape;255;p20"/>
            <p:cNvCxnSpPr>
              <a:stCxn id="252" idx="3"/>
              <a:endCxn id="256" idx="1"/>
            </p:cNvCxnSpPr>
            <p:nvPr/>
          </p:nvCxnSpPr>
          <p:spPr>
            <a:xfrm>
              <a:off x="2626925" y="2952750"/>
              <a:ext cx="588000" cy="762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7" name="Google Shape;257;p20"/>
            <p:cNvCxnSpPr>
              <a:stCxn id="251" idx="1"/>
              <a:endCxn id="254" idx="3"/>
            </p:cNvCxnSpPr>
            <p:nvPr/>
          </p:nvCxnSpPr>
          <p:spPr>
            <a:xfrm rot="10800000">
              <a:off x="5978050" y="2323950"/>
              <a:ext cx="510900" cy="62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8" name="Google Shape;258;p20"/>
            <p:cNvCxnSpPr>
              <a:stCxn id="251" idx="1"/>
              <a:endCxn id="256" idx="3"/>
            </p:cNvCxnSpPr>
            <p:nvPr/>
          </p:nvCxnSpPr>
          <p:spPr>
            <a:xfrm flipH="1">
              <a:off x="5978050" y="2952750"/>
              <a:ext cx="510900" cy="762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9" name="Google Shape;259;p20"/>
            <p:cNvSpPr/>
            <p:nvPr/>
          </p:nvSpPr>
          <p:spPr>
            <a:xfrm>
              <a:off x="3884825" y="444150"/>
              <a:ext cx="1395300" cy="3610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3214850" y="1920300"/>
              <a:ext cx="2763300" cy="80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200"/>
                <a:t>ensemble</a:t>
              </a:r>
              <a:endParaRPr sz="2200"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3214850" y="3311625"/>
              <a:ext cx="2763300" cy="80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200"/>
                <a:t>single-traj</a:t>
              </a:r>
              <a:r>
                <a:rPr lang="es" sz="2200">
                  <a:solidFill>
                    <a:schemeClr val="dk1"/>
                  </a:solidFill>
                </a:rPr>
                <a:t>ecto</a:t>
              </a:r>
              <a:r>
                <a:rPr lang="es" sz="2200"/>
                <a:t>ry</a:t>
              </a:r>
              <a:endParaRPr sz="2200"/>
            </a:p>
          </p:txBody>
        </p:sp>
        <p:pic>
          <p:nvPicPr>
            <p:cNvPr id="262" name="Google Shape;26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2351" y="583250"/>
              <a:ext cx="940252" cy="938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Outline</a:t>
            </a:r>
            <a:endParaRPr/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Experimental setup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AC62"/>
              </a:buClr>
              <a:buSzPts val="1800"/>
              <a:buAutoNum type="arabicPeriod"/>
            </a:pPr>
            <a:r>
              <a:rPr lang="es">
                <a:solidFill>
                  <a:srgbClr val="FFAC62"/>
                </a:solidFill>
              </a:rPr>
              <a:t>T</a:t>
            </a:r>
            <a:r>
              <a:rPr lang="es">
                <a:solidFill>
                  <a:srgbClr val="FFAC62"/>
                </a:solidFill>
              </a:rPr>
              <a:t>rajectories (Track 2)</a:t>
            </a:r>
            <a:endParaRPr>
              <a:solidFill>
                <a:srgbClr val="FFAC62"/>
              </a:solidFill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DD37D"/>
              </a:buClr>
              <a:buSzPts val="1800"/>
              <a:buAutoNum type="arabicPeriod"/>
            </a:pPr>
            <a:r>
              <a:rPr lang="es">
                <a:solidFill>
                  <a:srgbClr val="7DD37D"/>
                </a:solidFill>
              </a:rPr>
              <a:t>Videos (</a:t>
            </a:r>
            <a:r>
              <a:rPr lang="es">
                <a:solidFill>
                  <a:srgbClr val="7DD37D"/>
                </a:solidFill>
              </a:rPr>
              <a:t>Track 1)</a:t>
            </a:r>
            <a:endParaRPr>
              <a:solidFill>
                <a:srgbClr val="7DD37D"/>
              </a:solidFill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Tasks</a:t>
            </a:r>
            <a:endParaRPr/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Single-trajectory task</a:t>
            </a:r>
            <a:endParaRPr/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Ensemble task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Challenge interface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000000"/>
      </a:dk1>
      <a:lt1>
        <a:srgbClr val="FFFFFF"/>
      </a:lt1>
      <a:dk2>
        <a:srgbClr val="0D65D9"/>
      </a:dk2>
      <a:lt2>
        <a:srgbClr val="5C9DF2"/>
      </a:lt2>
      <a:accent1>
        <a:srgbClr val="DB403D"/>
      </a:accent1>
      <a:accent2>
        <a:srgbClr val="E06C2B"/>
      </a:accent2>
      <a:accent3>
        <a:srgbClr val="94BDF2"/>
      </a:accent3>
      <a:accent4>
        <a:srgbClr val="D7E7FD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